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84" r:id="rId3"/>
    <p:sldId id="285"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7" r:id="rId33"/>
    <p:sldId id="318" r:id="rId34"/>
    <p:sldId id="32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6DCB0-8576-4821-B86E-84C79861285F}">
          <p14:sldIdLst>
            <p14:sldId id="256"/>
            <p14:sldId id="284"/>
            <p14:sldId id="285"/>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7"/>
            <p14:sldId id="318"/>
            <p14:sldId id="320"/>
          </p14:sldIdLst>
        </p14:section>
        <p14:section name="Graphic Library" id="{C19A509E-C19E-4310-92B0-FC9E8B94CF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9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343" autoAdjust="0"/>
  </p:normalViewPr>
  <p:slideViewPr>
    <p:cSldViewPr snapToGrid="0">
      <p:cViewPr varScale="1">
        <p:scale>
          <a:sx n="65" d="100"/>
          <a:sy n="65" d="100"/>
        </p:scale>
        <p:origin x="1483" y="58"/>
      </p:cViewPr>
      <p:guideLst/>
    </p:cSldViewPr>
  </p:slideViewPr>
  <p:notesTextViewPr>
    <p:cViewPr>
      <p:scale>
        <a:sx n="3" d="2"/>
        <a:sy n="3" d="2"/>
      </p:scale>
      <p:origin x="0" y="0"/>
    </p:cViewPr>
  </p:notesTextViewPr>
  <p:sorterViewPr>
    <p:cViewPr>
      <p:scale>
        <a:sx n="100" d="100"/>
        <a:sy n="100" d="100"/>
      </p:scale>
      <p:origin x="0" y="-2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96AAFF-A3D8-4FC5-B6ED-5617323D8C71}"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982A7BC-55E3-434A-B879-919BB7EDA80A}">
      <dgm:prSet phldrT="[Text]"/>
      <dgm:spPr/>
      <dgm:t>
        <a:bodyPr/>
        <a:lstStyle/>
        <a:p>
          <a:r>
            <a:rPr lang="en-US" dirty="0"/>
            <a:t>9.0 – Is a baccalaureate degree required for admission to the DPT program?</a:t>
          </a:r>
        </a:p>
      </dgm:t>
    </dgm:pt>
    <dgm:pt modelId="{BD7461A5-D2CA-419E-B23B-0EDD988F02E3}" type="parTrans" cxnId="{389EFDD2-EDDC-45F7-9F39-E6D9E6B8376C}">
      <dgm:prSet/>
      <dgm:spPr/>
      <dgm:t>
        <a:bodyPr/>
        <a:lstStyle/>
        <a:p>
          <a:endParaRPr lang="en-US"/>
        </a:p>
      </dgm:t>
    </dgm:pt>
    <dgm:pt modelId="{41DE9696-CC79-43AC-989D-B08E8CB656F1}" type="sibTrans" cxnId="{389EFDD2-EDDC-45F7-9F39-E6D9E6B8376C}">
      <dgm:prSet/>
      <dgm:spPr/>
      <dgm:t>
        <a:bodyPr/>
        <a:lstStyle/>
        <a:p>
          <a:endParaRPr lang="en-US"/>
        </a:p>
      </dgm:t>
    </dgm:pt>
    <dgm:pt modelId="{0185381E-AD47-4E22-BDE7-38B806F55982}">
      <dgm:prSet phldrT="[Text]"/>
      <dgm:spPr/>
      <dgm:t>
        <a:bodyPr/>
        <a:lstStyle/>
        <a:p>
          <a:r>
            <a:rPr lang="en-US" dirty="0"/>
            <a:t>9.2 – Indicate the month of the year in which students matriculated into the program in 2025.</a:t>
          </a:r>
        </a:p>
      </dgm:t>
    </dgm:pt>
    <dgm:pt modelId="{15CB96EB-E454-4A6D-998E-E4CEEDCAF018}" type="parTrans" cxnId="{29A70822-6160-4B06-B079-E349F2ABA086}">
      <dgm:prSet/>
      <dgm:spPr/>
      <dgm:t>
        <a:bodyPr/>
        <a:lstStyle/>
        <a:p>
          <a:endParaRPr lang="en-US"/>
        </a:p>
      </dgm:t>
    </dgm:pt>
    <dgm:pt modelId="{058CA946-EE20-46A5-A98C-603B9A5D7D86}" type="sibTrans" cxnId="{29A70822-6160-4B06-B079-E349F2ABA086}">
      <dgm:prSet/>
      <dgm:spPr/>
      <dgm:t>
        <a:bodyPr/>
        <a:lstStyle/>
        <a:p>
          <a:endParaRPr lang="en-US"/>
        </a:p>
      </dgm:t>
    </dgm:pt>
    <dgm:pt modelId="{6911C415-FC5C-4ECE-9A10-DA25C81F4425}">
      <dgm:prSet phldrT="[Text]"/>
      <dgm:spPr/>
      <dgm:t>
        <a:bodyPr/>
        <a:lstStyle/>
        <a:p>
          <a:r>
            <a:rPr lang="en-US" dirty="0"/>
            <a:t>9.3 - State whether the cohort admitted in 2025 exceeded the CAPTE approved cohort size by more than 10%.</a:t>
          </a:r>
        </a:p>
      </dgm:t>
    </dgm:pt>
    <dgm:pt modelId="{1D6B986A-14AB-48F6-AA92-EBD8606EF95B}" type="parTrans" cxnId="{00197B6F-3377-404C-B9A7-068333DD9CFA}">
      <dgm:prSet/>
      <dgm:spPr/>
      <dgm:t>
        <a:bodyPr/>
        <a:lstStyle/>
        <a:p>
          <a:endParaRPr lang="en-US"/>
        </a:p>
      </dgm:t>
    </dgm:pt>
    <dgm:pt modelId="{AE74B205-9EEF-42DE-9D3D-71A6FDB00183}" type="sibTrans" cxnId="{00197B6F-3377-404C-B9A7-068333DD9CFA}">
      <dgm:prSet/>
      <dgm:spPr/>
      <dgm:t>
        <a:bodyPr/>
        <a:lstStyle/>
        <a:p>
          <a:endParaRPr lang="en-US"/>
        </a:p>
      </dgm:t>
    </dgm:pt>
    <dgm:pt modelId="{E5728E28-E212-405B-A500-6DB6C89CF2B1}">
      <dgm:prSet phldrT="[Text]"/>
      <dgm:spPr/>
      <dgm:t>
        <a:bodyPr/>
        <a:lstStyle/>
        <a:p>
          <a:r>
            <a:rPr lang="en-US" dirty="0"/>
            <a:t>9.0a– If yes to 9.0, state whether there is a mechanism for early entry.</a:t>
          </a:r>
        </a:p>
      </dgm:t>
    </dgm:pt>
    <dgm:pt modelId="{E1A76B1D-4A09-45E5-A0ED-AC722B8569F0}" type="parTrans" cxnId="{F29073D1-80FA-4CA6-B2C0-B47AE90BA1E6}">
      <dgm:prSet/>
      <dgm:spPr/>
      <dgm:t>
        <a:bodyPr/>
        <a:lstStyle/>
        <a:p>
          <a:endParaRPr lang="en-US"/>
        </a:p>
      </dgm:t>
    </dgm:pt>
    <dgm:pt modelId="{13170852-3898-40EF-B169-55909D0A9356}" type="sibTrans" cxnId="{F29073D1-80FA-4CA6-B2C0-B47AE90BA1E6}">
      <dgm:prSet/>
      <dgm:spPr/>
      <dgm:t>
        <a:bodyPr/>
        <a:lstStyle/>
        <a:p>
          <a:endParaRPr lang="en-US"/>
        </a:p>
      </dgm:t>
    </dgm:pt>
    <dgm:pt modelId="{39D7D60B-BF2E-49AD-97C6-CE49FD854CC4}">
      <dgm:prSet phldrT="[Text]"/>
      <dgm:spPr/>
      <dgm:t>
        <a:bodyPr/>
        <a:lstStyle/>
        <a:p>
          <a:r>
            <a:rPr lang="en-US" dirty="0"/>
            <a:t>9.1 – confirm whether CAPTE’s record for number of cohorts per year is correct.</a:t>
          </a:r>
        </a:p>
      </dgm:t>
    </dgm:pt>
    <dgm:pt modelId="{72725C47-1EFF-4946-842B-791A24B44948}" type="parTrans" cxnId="{E13B9833-FB5B-4AEE-B713-0CC1C3FB90EA}">
      <dgm:prSet/>
      <dgm:spPr/>
      <dgm:t>
        <a:bodyPr/>
        <a:lstStyle/>
        <a:p>
          <a:endParaRPr lang="en-US"/>
        </a:p>
      </dgm:t>
    </dgm:pt>
    <dgm:pt modelId="{21E02AE1-213F-4F5F-8B9C-6C0A30627872}" type="sibTrans" cxnId="{E13B9833-FB5B-4AEE-B713-0CC1C3FB90EA}">
      <dgm:prSet/>
      <dgm:spPr/>
      <dgm:t>
        <a:bodyPr/>
        <a:lstStyle/>
        <a:p>
          <a:endParaRPr lang="en-US"/>
        </a:p>
      </dgm:t>
    </dgm:pt>
    <dgm:pt modelId="{F89EF02A-56DD-4C69-AACB-B291DE79D4DD}" type="pres">
      <dgm:prSet presAssocID="{A796AAFF-A3D8-4FC5-B6ED-5617323D8C71}" presName="Name0" presStyleCnt="0">
        <dgm:presLayoutVars>
          <dgm:chMax val="7"/>
          <dgm:chPref val="7"/>
          <dgm:dir/>
        </dgm:presLayoutVars>
      </dgm:prSet>
      <dgm:spPr/>
    </dgm:pt>
    <dgm:pt modelId="{AD2F8EDA-E4AD-4C96-A91B-9E0EDCFD2CAE}" type="pres">
      <dgm:prSet presAssocID="{A796AAFF-A3D8-4FC5-B6ED-5617323D8C71}" presName="Name1" presStyleCnt="0"/>
      <dgm:spPr/>
    </dgm:pt>
    <dgm:pt modelId="{F2604703-4BFF-47E7-A3E8-CEB6E2D83043}" type="pres">
      <dgm:prSet presAssocID="{A796AAFF-A3D8-4FC5-B6ED-5617323D8C71}" presName="cycle" presStyleCnt="0"/>
      <dgm:spPr/>
    </dgm:pt>
    <dgm:pt modelId="{7A856647-C86B-4A27-83D5-0149EFB8952E}" type="pres">
      <dgm:prSet presAssocID="{A796AAFF-A3D8-4FC5-B6ED-5617323D8C71}" presName="srcNode" presStyleLbl="node1" presStyleIdx="0" presStyleCnt="5"/>
      <dgm:spPr/>
    </dgm:pt>
    <dgm:pt modelId="{AF37E276-62ED-43B1-AD2D-6427FF64E1AC}" type="pres">
      <dgm:prSet presAssocID="{A796AAFF-A3D8-4FC5-B6ED-5617323D8C71}" presName="conn" presStyleLbl="parChTrans1D2" presStyleIdx="0" presStyleCnt="1"/>
      <dgm:spPr/>
    </dgm:pt>
    <dgm:pt modelId="{1BF1276A-C02B-4601-970A-CDC8F2D69472}" type="pres">
      <dgm:prSet presAssocID="{A796AAFF-A3D8-4FC5-B6ED-5617323D8C71}" presName="extraNode" presStyleLbl="node1" presStyleIdx="0" presStyleCnt="5"/>
      <dgm:spPr/>
    </dgm:pt>
    <dgm:pt modelId="{F2DC1EEB-2E1D-4761-A073-48DB156971A5}" type="pres">
      <dgm:prSet presAssocID="{A796AAFF-A3D8-4FC5-B6ED-5617323D8C71}" presName="dstNode" presStyleLbl="node1" presStyleIdx="0" presStyleCnt="5"/>
      <dgm:spPr/>
    </dgm:pt>
    <dgm:pt modelId="{667B3177-B47F-4C51-B066-151FEED44B4C}" type="pres">
      <dgm:prSet presAssocID="{3982A7BC-55E3-434A-B879-919BB7EDA80A}" presName="text_1" presStyleLbl="node1" presStyleIdx="0" presStyleCnt="5">
        <dgm:presLayoutVars>
          <dgm:bulletEnabled val="1"/>
        </dgm:presLayoutVars>
      </dgm:prSet>
      <dgm:spPr/>
    </dgm:pt>
    <dgm:pt modelId="{57E22DD7-7845-4748-8DF4-677A9703580A}" type="pres">
      <dgm:prSet presAssocID="{3982A7BC-55E3-434A-B879-919BB7EDA80A}" presName="accent_1" presStyleCnt="0"/>
      <dgm:spPr/>
    </dgm:pt>
    <dgm:pt modelId="{2E9BFA84-C434-4544-B743-C82DA95E0E5C}" type="pres">
      <dgm:prSet presAssocID="{3982A7BC-55E3-434A-B879-919BB7EDA80A}" presName="accentRepeatNode" presStyleLbl="solidFgAcc1" presStyleIdx="0" presStyleCnt="5"/>
      <dgm:spPr/>
    </dgm:pt>
    <dgm:pt modelId="{7AD3201A-1FAF-4C74-A648-FA6E52BE9BD6}" type="pres">
      <dgm:prSet presAssocID="{E5728E28-E212-405B-A500-6DB6C89CF2B1}" presName="text_2" presStyleLbl="node1" presStyleIdx="1" presStyleCnt="5">
        <dgm:presLayoutVars>
          <dgm:bulletEnabled val="1"/>
        </dgm:presLayoutVars>
      </dgm:prSet>
      <dgm:spPr/>
    </dgm:pt>
    <dgm:pt modelId="{832F525B-6393-48EC-8D28-F8457852622C}" type="pres">
      <dgm:prSet presAssocID="{E5728E28-E212-405B-A500-6DB6C89CF2B1}" presName="accent_2" presStyleCnt="0"/>
      <dgm:spPr/>
    </dgm:pt>
    <dgm:pt modelId="{F2FEA228-BCB0-4402-8520-65CCA42FFB07}" type="pres">
      <dgm:prSet presAssocID="{E5728E28-E212-405B-A500-6DB6C89CF2B1}" presName="accentRepeatNode" presStyleLbl="solidFgAcc1" presStyleIdx="1" presStyleCnt="5"/>
      <dgm:spPr/>
    </dgm:pt>
    <dgm:pt modelId="{ACB6DE9C-9395-4957-B66F-1FD806359037}" type="pres">
      <dgm:prSet presAssocID="{39D7D60B-BF2E-49AD-97C6-CE49FD854CC4}" presName="text_3" presStyleLbl="node1" presStyleIdx="2" presStyleCnt="5">
        <dgm:presLayoutVars>
          <dgm:bulletEnabled val="1"/>
        </dgm:presLayoutVars>
      </dgm:prSet>
      <dgm:spPr/>
    </dgm:pt>
    <dgm:pt modelId="{9C834894-C87C-437B-9820-B794F157C128}" type="pres">
      <dgm:prSet presAssocID="{39D7D60B-BF2E-49AD-97C6-CE49FD854CC4}" presName="accent_3" presStyleCnt="0"/>
      <dgm:spPr/>
    </dgm:pt>
    <dgm:pt modelId="{16D977CB-A737-4451-8A14-DF20ADF08229}" type="pres">
      <dgm:prSet presAssocID="{39D7D60B-BF2E-49AD-97C6-CE49FD854CC4}" presName="accentRepeatNode" presStyleLbl="solidFgAcc1" presStyleIdx="2" presStyleCnt="5"/>
      <dgm:spPr/>
    </dgm:pt>
    <dgm:pt modelId="{7921BC10-3A42-4A42-B990-C9ACAC1D6E1B}" type="pres">
      <dgm:prSet presAssocID="{0185381E-AD47-4E22-BDE7-38B806F55982}" presName="text_4" presStyleLbl="node1" presStyleIdx="3" presStyleCnt="5">
        <dgm:presLayoutVars>
          <dgm:bulletEnabled val="1"/>
        </dgm:presLayoutVars>
      </dgm:prSet>
      <dgm:spPr/>
    </dgm:pt>
    <dgm:pt modelId="{E16D6BA0-00AD-4378-A6D2-406464308D4E}" type="pres">
      <dgm:prSet presAssocID="{0185381E-AD47-4E22-BDE7-38B806F55982}" presName="accent_4" presStyleCnt="0"/>
      <dgm:spPr/>
    </dgm:pt>
    <dgm:pt modelId="{F8BC6648-9CFF-40DE-95C5-62D9729C1C68}" type="pres">
      <dgm:prSet presAssocID="{0185381E-AD47-4E22-BDE7-38B806F55982}" presName="accentRepeatNode" presStyleLbl="solidFgAcc1" presStyleIdx="3" presStyleCnt="5"/>
      <dgm:spPr/>
    </dgm:pt>
    <dgm:pt modelId="{82F02DC2-26E3-42DB-885B-6F9213CABA31}" type="pres">
      <dgm:prSet presAssocID="{6911C415-FC5C-4ECE-9A10-DA25C81F4425}" presName="text_5" presStyleLbl="node1" presStyleIdx="4" presStyleCnt="5">
        <dgm:presLayoutVars>
          <dgm:bulletEnabled val="1"/>
        </dgm:presLayoutVars>
      </dgm:prSet>
      <dgm:spPr/>
    </dgm:pt>
    <dgm:pt modelId="{E5D9F2B2-BA0F-49EB-A1B8-670C1727B34D}" type="pres">
      <dgm:prSet presAssocID="{6911C415-FC5C-4ECE-9A10-DA25C81F4425}" presName="accent_5" presStyleCnt="0"/>
      <dgm:spPr/>
    </dgm:pt>
    <dgm:pt modelId="{3608E9AD-2F33-4D53-B4C2-EFE7B22D3083}" type="pres">
      <dgm:prSet presAssocID="{6911C415-FC5C-4ECE-9A10-DA25C81F4425}" presName="accentRepeatNode" presStyleLbl="solidFgAcc1" presStyleIdx="4" presStyleCnt="5"/>
      <dgm:spPr/>
    </dgm:pt>
  </dgm:ptLst>
  <dgm:cxnLst>
    <dgm:cxn modelId="{A0EC560F-EC75-4336-A541-A736167DBF08}" type="presOf" srcId="{6911C415-FC5C-4ECE-9A10-DA25C81F4425}" destId="{82F02DC2-26E3-42DB-885B-6F9213CABA31}" srcOrd="0" destOrd="0" presId="urn:microsoft.com/office/officeart/2008/layout/VerticalCurvedList"/>
    <dgm:cxn modelId="{29A70822-6160-4B06-B079-E349F2ABA086}" srcId="{A796AAFF-A3D8-4FC5-B6ED-5617323D8C71}" destId="{0185381E-AD47-4E22-BDE7-38B806F55982}" srcOrd="3" destOrd="0" parTransId="{15CB96EB-E454-4A6D-998E-E4CEEDCAF018}" sibTransId="{058CA946-EE20-46A5-A98C-603B9A5D7D86}"/>
    <dgm:cxn modelId="{8D887823-0799-491A-B87E-D62169B944AE}" type="presOf" srcId="{E5728E28-E212-405B-A500-6DB6C89CF2B1}" destId="{7AD3201A-1FAF-4C74-A648-FA6E52BE9BD6}" srcOrd="0" destOrd="0" presId="urn:microsoft.com/office/officeart/2008/layout/VerticalCurvedList"/>
    <dgm:cxn modelId="{F7F0872B-DDF3-468D-905E-68C48C4E0701}" type="presOf" srcId="{3982A7BC-55E3-434A-B879-919BB7EDA80A}" destId="{667B3177-B47F-4C51-B066-151FEED44B4C}" srcOrd="0" destOrd="0" presId="urn:microsoft.com/office/officeart/2008/layout/VerticalCurvedList"/>
    <dgm:cxn modelId="{CA7A1730-F25A-4D35-8FB0-29CEB9FCAE1A}" type="presOf" srcId="{A796AAFF-A3D8-4FC5-B6ED-5617323D8C71}" destId="{F89EF02A-56DD-4C69-AACB-B291DE79D4DD}" srcOrd="0" destOrd="0" presId="urn:microsoft.com/office/officeart/2008/layout/VerticalCurvedList"/>
    <dgm:cxn modelId="{E13B9833-FB5B-4AEE-B713-0CC1C3FB90EA}" srcId="{A796AAFF-A3D8-4FC5-B6ED-5617323D8C71}" destId="{39D7D60B-BF2E-49AD-97C6-CE49FD854CC4}" srcOrd="2" destOrd="0" parTransId="{72725C47-1EFF-4946-842B-791A24B44948}" sibTransId="{21E02AE1-213F-4F5F-8B9C-6C0A30627872}"/>
    <dgm:cxn modelId="{839F5748-F48F-4FD3-87E4-DB45C71A5E3C}" type="presOf" srcId="{0185381E-AD47-4E22-BDE7-38B806F55982}" destId="{7921BC10-3A42-4A42-B990-C9ACAC1D6E1B}" srcOrd="0" destOrd="0" presId="urn:microsoft.com/office/officeart/2008/layout/VerticalCurvedList"/>
    <dgm:cxn modelId="{00197B6F-3377-404C-B9A7-068333DD9CFA}" srcId="{A796AAFF-A3D8-4FC5-B6ED-5617323D8C71}" destId="{6911C415-FC5C-4ECE-9A10-DA25C81F4425}" srcOrd="4" destOrd="0" parTransId="{1D6B986A-14AB-48F6-AA92-EBD8606EF95B}" sibTransId="{AE74B205-9EEF-42DE-9D3D-71A6FDB00183}"/>
    <dgm:cxn modelId="{7633408D-05F2-465F-894A-ED32EA84A7F2}" type="presOf" srcId="{41DE9696-CC79-43AC-989D-B08E8CB656F1}" destId="{AF37E276-62ED-43B1-AD2D-6427FF64E1AC}" srcOrd="0" destOrd="0" presId="urn:microsoft.com/office/officeart/2008/layout/VerticalCurvedList"/>
    <dgm:cxn modelId="{F29073D1-80FA-4CA6-B2C0-B47AE90BA1E6}" srcId="{A796AAFF-A3D8-4FC5-B6ED-5617323D8C71}" destId="{E5728E28-E212-405B-A500-6DB6C89CF2B1}" srcOrd="1" destOrd="0" parTransId="{E1A76B1D-4A09-45E5-A0ED-AC722B8569F0}" sibTransId="{13170852-3898-40EF-B169-55909D0A9356}"/>
    <dgm:cxn modelId="{389EFDD2-EDDC-45F7-9F39-E6D9E6B8376C}" srcId="{A796AAFF-A3D8-4FC5-B6ED-5617323D8C71}" destId="{3982A7BC-55E3-434A-B879-919BB7EDA80A}" srcOrd="0" destOrd="0" parTransId="{BD7461A5-D2CA-419E-B23B-0EDD988F02E3}" sibTransId="{41DE9696-CC79-43AC-989D-B08E8CB656F1}"/>
    <dgm:cxn modelId="{04E1BFD7-C12D-4455-87E3-D0E3664958B1}" type="presOf" srcId="{39D7D60B-BF2E-49AD-97C6-CE49FD854CC4}" destId="{ACB6DE9C-9395-4957-B66F-1FD806359037}" srcOrd="0" destOrd="0" presId="urn:microsoft.com/office/officeart/2008/layout/VerticalCurvedList"/>
    <dgm:cxn modelId="{D2A12BBA-0C03-439F-893C-12B7B6603F21}" type="presParOf" srcId="{F89EF02A-56DD-4C69-AACB-B291DE79D4DD}" destId="{AD2F8EDA-E4AD-4C96-A91B-9E0EDCFD2CAE}" srcOrd="0" destOrd="0" presId="urn:microsoft.com/office/officeart/2008/layout/VerticalCurvedList"/>
    <dgm:cxn modelId="{B57929F3-A727-4389-907E-62A2E84710AF}" type="presParOf" srcId="{AD2F8EDA-E4AD-4C96-A91B-9E0EDCFD2CAE}" destId="{F2604703-4BFF-47E7-A3E8-CEB6E2D83043}" srcOrd="0" destOrd="0" presId="urn:microsoft.com/office/officeart/2008/layout/VerticalCurvedList"/>
    <dgm:cxn modelId="{1CF22DF7-7B1B-4BD7-B657-FA430D380B7C}" type="presParOf" srcId="{F2604703-4BFF-47E7-A3E8-CEB6E2D83043}" destId="{7A856647-C86B-4A27-83D5-0149EFB8952E}" srcOrd="0" destOrd="0" presId="urn:microsoft.com/office/officeart/2008/layout/VerticalCurvedList"/>
    <dgm:cxn modelId="{71562467-A074-4FD3-BB72-5C8F9160559C}" type="presParOf" srcId="{F2604703-4BFF-47E7-A3E8-CEB6E2D83043}" destId="{AF37E276-62ED-43B1-AD2D-6427FF64E1AC}" srcOrd="1" destOrd="0" presId="urn:microsoft.com/office/officeart/2008/layout/VerticalCurvedList"/>
    <dgm:cxn modelId="{D7798912-9506-4088-B4AA-846C9AC81177}" type="presParOf" srcId="{F2604703-4BFF-47E7-A3E8-CEB6E2D83043}" destId="{1BF1276A-C02B-4601-970A-CDC8F2D69472}" srcOrd="2" destOrd="0" presId="urn:microsoft.com/office/officeart/2008/layout/VerticalCurvedList"/>
    <dgm:cxn modelId="{CEC730CA-353E-49FC-8423-72679B2B6B29}" type="presParOf" srcId="{F2604703-4BFF-47E7-A3E8-CEB6E2D83043}" destId="{F2DC1EEB-2E1D-4761-A073-48DB156971A5}" srcOrd="3" destOrd="0" presId="urn:microsoft.com/office/officeart/2008/layout/VerticalCurvedList"/>
    <dgm:cxn modelId="{91B3571E-33D7-448C-BF0E-E9D2D9F58293}" type="presParOf" srcId="{AD2F8EDA-E4AD-4C96-A91B-9E0EDCFD2CAE}" destId="{667B3177-B47F-4C51-B066-151FEED44B4C}" srcOrd="1" destOrd="0" presId="urn:microsoft.com/office/officeart/2008/layout/VerticalCurvedList"/>
    <dgm:cxn modelId="{697680B6-9391-43C3-A8D0-B50CC13E4841}" type="presParOf" srcId="{AD2F8EDA-E4AD-4C96-A91B-9E0EDCFD2CAE}" destId="{57E22DD7-7845-4748-8DF4-677A9703580A}" srcOrd="2" destOrd="0" presId="urn:microsoft.com/office/officeart/2008/layout/VerticalCurvedList"/>
    <dgm:cxn modelId="{ED1CCBB0-4F4B-45D0-9B1C-80BF8BDD93FA}" type="presParOf" srcId="{57E22DD7-7845-4748-8DF4-677A9703580A}" destId="{2E9BFA84-C434-4544-B743-C82DA95E0E5C}" srcOrd="0" destOrd="0" presId="urn:microsoft.com/office/officeart/2008/layout/VerticalCurvedList"/>
    <dgm:cxn modelId="{15CAEB61-6892-4EAD-9859-5ECD9B297912}" type="presParOf" srcId="{AD2F8EDA-E4AD-4C96-A91B-9E0EDCFD2CAE}" destId="{7AD3201A-1FAF-4C74-A648-FA6E52BE9BD6}" srcOrd="3" destOrd="0" presId="urn:microsoft.com/office/officeart/2008/layout/VerticalCurvedList"/>
    <dgm:cxn modelId="{0C99D679-BBC0-4B18-9512-6F070AE88A43}" type="presParOf" srcId="{AD2F8EDA-E4AD-4C96-A91B-9E0EDCFD2CAE}" destId="{832F525B-6393-48EC-8D28-F8457852622C}" srcOrd="4" destOrd="0" presId="urn:microsoft.com/office/officeart/2008/layout/VerticalCurvedList"/>
    <dgm:cxn modelId="{7C85590A-FDD3-43BF-86EF-428FEB2D8BEF}" type="presParOf" srcId="{832F525B-6393-48EC-8D28-F8457852622C}" destId="{F2FEA228-BCB0-4402-8520-65CCA42FFB07}" srcOrd="0" destOrd="0" presId="urn:microsoft.com/office/officeart/2008/layout/VerticalCurvedList"/>
    <dgm:cxn modelId="{E615A38C-EDE5-47D6-9886-F9C227417357}" type="presParOf" srcId="{AD2F8EDA-E4AD-4C96-A91B-9E0EDCFD2CAE}" destId="{ACB6DE9C-9395-4957-B66F-1FD806359037}" srcOrd="5" destOrd="0" presId="urn:microsoft.com/office/officeart/2008/layout/VerticalCurvedList"/>
    <dgm:cxn modelId="{994AC3F8-5454-4AC4-B281-A42ABA03DDF8}" type="presParOf" srcId="{AD2F8EDA-E4AD-4C96-A91B-9E0EDCFD2CAE}" destId="{9C834894-C87C-437B-9820-B794F157C128}" srcOrd="6" destOrd="0" presId="urn:microsoft.com/office/officeart/2008/layout/VerticalCurvedList"/>
    <dgm:cxn modelId="{706908B2-B0DE-4A5A-81D9-89CADDA2E296}" type="presParOf" srcId="{9C834894-C87C-437B-9820-B794F157C128}" destId="{16D977CB-A737-4451-8A14-DF20ADF08229}" srcOrd="0" destOrd="0" presId="urn:microsoft.com/office/officeart/2008/layout/VerticalCurvedList"/>
    <dgm:cxn modelId="{A72113B2-E73A-4E30-A959-13EB7AA02D2F}" type="presParOf" srcId="{AD2F8EDA-E4AD-4C96-A91B-9E0EDCFD2CAE}" destId="{7921BC10-3A42-4A42-B990-C9ACAC1D6E1B}" srcOrd="7" destOrd="0" presId="urn:microsoft.com/office/officeart/2008/layout/VerticalCurvedList"/>
    <dgm:cxn modelId="{855BF0EB-6648-47AD-A89D-FE44C316DA7A}" type="presParOf" srcId="{AD2F8EDA-E4AD-4C96-A91B-9E0EDCFD2CAE}" destId="{E16D6BA0-00AD-4378-A6D2-406464308D4E}" srcOrd="8" destOrd="0" presId="urn:microsoft.com/office/officeart/2008/layout/VerticalCurvedList"/>
    <dgm:cxn modelId="{2B3A2F4A-4FDC-4333-8DF4-3BA70F7EAD82}" type="presParOf" srcId="{E16D6BA0-00AD-4378-A6D2-406464308D4E}" destId="{F8BC6648-9CFF-40DE-95C5-62D9729C1C68}" srcOrd="0" destOrd="0" presId="urn:microsoft.com/office/officeart/2008/layout/VerticalCurvedList"/>
    <dgm:cxn modelId="{20A1AA66-4D04-4AF9-AB6B-D6D9A46632EE}" type="presParOf" srcId="{AD2F8EDA-E4AD-4C96-A91B-9E0EDCFD2CAE}" destId="{82F02DC2-26E3-42DB-885B-6F9213CABA31}" srcOrd="9" destOrd="0" presId="urn:microsoft.com/office/officeart/2008/layout/VerticalCurvedList"/>
    <dgm:cxn modelId="{D1DFC273-3875-46B1-9E9F-DBBFA425B603}" type="presParOf" srcId="{AD2F8EDA-E4AD-4C96-A91B-9E0EDCFD2CAE}" destId="{E5D9F2B2-BA0F-49EB-A1B8-670C1727B34D}" srcOrd="10" destOrd="0" presId="urn:microsoft.com/office/officeart/2008/layout/VerticalCurvedList"/>
    <dgm:cxn modelId="{B43516B3-F449-4874-A6DF-60D01173366F}" type="presParOf" srcId="{E5D9F2B2-BA0F-49EB-A1B8-670C1727B34D}" destId="{3608E9AD-2F33-4D53-B4C2-EFE7B22D308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96AAFF-A3D8-4FC5-B6ED-5617323D8C71}"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982A7BC-55E3-434A-B879-919BB7EDA80A}">
      <dgm:prSet phldrT="[Text]"/>
      <dgm:spPr/>
      <dgm:t>
        <a:bodyPr/>
        <a:lstStyle/>
        <a:p>
          <a:r>
            <a:rPr lang="en-US" dirty="0"/>
            <a:t>9.4a – For programs with first year undergraduate admission, indicate the number of freshman applicants. </a:t>
          </a:r>
        </a:p>
      </dgm:t>
    </dgm:pt>
    <dgm:pt modelId="{BD7461A5-D2CA-419E-B23B-0EDD988F02E3}" type="parTrans" cxnId="{389EFDD2-EDDC-45F7-9F39-E6D9E6B8376C}">
      <dgm:prSet/>
      <dgm:spPr/>
      <dgm:t>
        <a:bodyPr/>
        <a:lstStyle/>
        <a:p>
          <a:endParaRPr lang="en-US"/>
        </a:p>
      </dgm:t>
    </dgm:pt>
    <dgm:pt modelId="{41DE9696-CC79-43AC-989D-B08E8CB656F1}" type="sibTrans" cxnId="{389EFDD2-EDDC-45F7-9F39-E6D9E6B8376C}">
      <dgm:prSet/>
      <dgm:spPr/>
      <dgm:t>
        <a:bodyPr/>
        <a:lstStyle/>
        <a:p>
          <a:endParaRPr lang="en-US"/>
        </a:p>
      </dgm:t>
    </dgm:pt>
    <dgm:pt modelId="{E5728E28-E212-405B-A500-6DB6C89CF2B1}">
      <dgm:prSet phldrT="[Text]"/>
      <dgm:spPr/>
      <dgm:t>
        <a:bodyPr/>
        <a:lstStyle/>
        <a:p>
          <a:r>
            <a:rPr lang="en-US" dirty="0"/>
            <a:t>9.4b– State the number of applicants who enrolled in the program as freshman in 2025.</a:t>
          </a:r>
        </a:p>
      </dgm:t>
    </dgm:pt>
    <dgm:pt modelId="{E1A76B1D-4A09-45E5-A0ED-AC722B8569F0}" type="parTrans" cxnId="{F29073D1-80FA-4CA6-B2C0-B47AE90BA1E6}">
      <dgm:prSet/>
      <dgm:spPr/>
      <dgm:t>
        <a:bodyPr/>
        <a:lstStyle/>
        <a:p>
          <a:endParaRPr lang="en-US"/>
        </a:p>
      </dgm:t>
    </dgm:pt>
    <dgm:pt modelId="{13170852-3898-40EF-B169-55909D0A9356}" type="sibTrans" cxnId="{F29073D1-80FA-4CA6-B2C0-B47AE90BA1E6}">
      <dgm:prSet/>
      <dgm:spPr/>
      <dgm:t>
        <a:bodyPr/>
        <a:lstStyle/>
        <a:p>
          <a:endParaRPr lang="en-US"/>
        </a:p>
      </dgm:t>
    </dgm:pt>
    <dgm:pt modelId="{39D7D60B-BF2E-49AD-97C6-CE49FD854CC4}">
      <dgm:prSet phldrT="[Text]"/>
      <dgm:spPr/>
      <dgm:t>
        <a:bodyPr/>
        <a:lstStyle/>
        <a:p>
          <a:r>
            <a:rPr lang="en-US" dirty="0"/>
            <a:t>9.4c – State whether the program has a process for admitting students other than those admitted as freshman (e.g., transfer students)?.</a:t>
          </a:r>
        </a:p>
      </dgm:t>
    </dgm:pt>
    <dgm:pt modelId="{72725C47-1EFF-4946-842B-791A24B44948}" type="parTrans" cxnId="{E13B9833-FB5B-4AEE-B713-0CC1C3FB90EA}">
      <dgm:prSet/>
      <dgm:spPr/>
      <dgm:t>
        <a:bodyPr/>
        <a:lstStyle/>
        <a:p>
          <a:endParaRPr lang="en-US"/>
        </a:p>
      </dgm:t>
    </dgm:pt>
    <dgm:pt modelId="{21E02AE1-213F-4F5F-8B9C-6C0A30627872}" type="sibTrans" cxnId="{E13B9833-FB5B-4AEE-B713-0CC1C3FB90EA}">
      <dgm:prSet/>
      <dgm:spPr/>
      <dgm:t>
        <a:bodyPr/>
        <a:lstStyle/>
        <a:p>
          <a:endParaRPr lang="en-US"/>
        </a:p>
      </dgm:t>
    </dgm:pt>
    <dgm:pt modelId="{F89EF02A-56DD-4C69-AACB-B291DE79D4DD}" type="pres">
      <dgm:prSet presAssocID="{A796AAFF-A3D8-4FC5-B6ED-5617323D8C71}" presName="Name0" presStyleCnt="0">
        <dgm:presLayoutVars>
          <dgm:chMax val="7"/>
          <dgm:chPref val="7"/>
          <dgm:dir/>
        </dgm:presLayoutVars>
      </dgm:prSet>
      <dgm:spPr/>
    </dgm:pt>
    <dgm:pt modelId="{AD2F8EDA-E4AD-4C96-A91B-9E0EDCFD2CAE}" type="pres">
      <dgm:prSet presAssocID="{A796AAFF-A3D8-4FC5-B6ED-5617323D8C71}" presName="Name1" presStyleCnt="0"/>
      <dgm:spPr/>
    </dgm:pt>
    <dgm:pt modelId="{F2604703-4BFF-47E7-A3E8-CEB6E2D83043}" type="pres">
      <dgm:prSet presAssocID="{A796AAFF-A3D8-4FC5-B6ED-5617323D8C71}" presName="cycle" presStyleCnt="0"/>
      <dgm:spPr/>
    </dgm:pt>
    <dgm:pt modelId="{7A856647-C86B-4A27-83D5-0149EFB8952E}" type="pres">
      <dgm:prSet presAssocID="{A796AAFF-A3D8-4FC5-B6ED-5617323D8C71}" presName="srcNode" presStyleLbl="node1" presStyleIdx="0" presStyleCnt="3"/>
      <dgm:spPr/>
    </dgm:pt>
    <dgm:pt modelId="{AF37E276-62ED-43B1-AD2D-6427FF64E1AC}" type="pres">
      <dgm:prSet presAssocID="{A796AAFF-A3D8-4FC5-B6ED-5617323D8C71}" presName="conn" presStyleLbl="parChTrans1D2" presStyleIdx="0" presStyleCnt="1"/>
      <dgm:spPr/>
    </dgm:pt>
    <dgm:pt modelId="{1BF1276A-C02B-4601-970A-CDC8F2D69472}" type="pres">
      <dgm:prSet presAssocID="{A796AAFF-A3D8-4FC5-B6ED-5617323D8C71}" presName="extraNode" presStyleLbl="node1" presStyleIdx="0" presStyleCnt="3"/>
      <dgm:spPr/>
    </dgm:pt>
    <dgm:pt modelId="{F2DC1EEB-2E1D-4761-A073-48DB156971A5}" type="pres">
      <dgm:prSet presAssocID="{A796AAFF-A3D8-4FC5-B6ED-5617323D8C71}" presName="dstNode" presStyleLbl="node1" presStyleIdx="0" presStyleCnt="3"/>
      <dgm:spPr/>
    </dgm:pt>
    <dgm:pt modelId="{667B3177-B47F-4C51-B066-151FEED44B4C}" type="pres">
      <dgm:prSet presAssocID="{3982A7BC-55E3-434A-B879-919BB7EDA80A}" presName="text_1" presStyleLbl="node1" presStyleIdx="0" presStyleCnt="3" custLinFactNeighborX="664" custLinFactNeighborY="-9873">
        <dgm:presLayoutVars>
          <dgm:bulletEnabled val="1"/>
        </dgm:presLayoutVars>
      </dgm:prSet>
      <dgm:spPr/>
    </dgm:pt>
    <dgm:pt modelId="{57E22DD7-7845-4748-8DF4-677A9703580A}" type="pres">
      <dgm:prSet presAssocID="{3982A7BC-55E3-434A-B879-919BB7EDA80A}" presName="accent_1" presStyleCnt="0"/>
      <dgm:spPr/>
    </dgm:pt>
    <dgm:pt modelId="{2E9BFA84-C434-4544-B743-C82DA95E0E5C}" type="pres">
      <dgm:prSet presAssocID="{3982A7BC-55E3-434A-B879-919BB7EDA80A}" presName="accentRepeatNode" presStyleLbl="solidFgAcc1" presStyleIdx="0" presStyleCnt="3"/>
      <dgm:spPr/>
    </dgm:pt>
    <dgm:pt modelId="{7AD3201A-1FAF-4C74-A648-FA6E52BE9BD6}" type="pres">
      <dgm:prSet presAssocID="{E5728E28-E212-405B-A500-6DB6C89CF2B1}" presName="text_2" presStyleLbl="node1" presStyleIdx="1" presStyleCnt="3">
        <dgm:presLayoutVars>
          <dgm:bulletEnabled val="1"/>
        </dgm:presLayoutVars>
      </dgm:prSet>
      <dgm:spPr/>
    </dgm:pt>
    <dgm:pt modelId="{832F525B-6393-48EC-8D28-F8457852622C}" type="pres">
      <dgm:prSet presAssocID="{E5728E28-E212-405B-A500-6DB6C89CF2B1}" presName="accent_2" presStyleCnt="0"/>
      <dgm:spPr/>
    </dgm:pt>
    <dgm:pt modelId="{F2FEA228-BCB0-4402-8520-65CCA42FFB07}" type="pres">
      <dgm:prSet presAssocID="{E5728E28-E212-405B-A500-6DB6C89CF2B1}" presName="accentRepeatNode" presStyleLbl="solidFgAcc1" presStyleIdx="1" presStyleCnt="3"/>
      <dgm:spPr/>
    </dgm:pt>
    <dgm:pt modelId="{ACB6DE9C-9395-4957-B66F-1FD806359037}" type="pres">
      <dgm:prSet presAssocID="{39D7D60B-BF2E-49AD-97C6-CE49FD854CC4}" presName="text_3" presStyleLbl="node1" presStyleIdx="2" presStyleCnt="3">
        <dgm:presLayoutVars>
          <dgm:bulletEnabled val="1"/>
        </dgm:presLayoutVars>
      </dgm:prSet>
      <dgm:spPr/>
    </dgm:pt>
    <dgm:pt modelId="{9C834894-C87C-437B-9820-B794F157C128}" type="pres">
      <dgm:prSet presAssocID="{39D7D60B-BF2E-49AD-97C6-CE49FD854CC4}" presName="accent_3" presStyleCnt="0"/>
      <dgm:spPr/>
    </dgm:pt>
    <dgm:pt modelId="{16D977CB-A737-4451-8A14-DF20ADF08229}" type="pres">
      <dgm:prSet presAssocID="{39D7D60B-BF2E-49AD-97C6-CE49FD854CC4}" presName="accentRepeatNode" presStyleLbl="solidFgAcc1" presStyleIdx="2" presStyleCnt="3"/>
      <dgm:spPr/>
    </dgm:pt>
  </dgm:ptLst>
  <dgm:cxnLst>
    <dgm:cxn modelId="{8D887823-0799-491A-B87E-D62169B944AE}" type="presOf" srcId="{E5728E28-E212-405B-A500-6DB6C89CF2B1}" destId="{7AD3201A-1FAF-4C74-A648-FA6E52BE9BD6}" srcOrd="0" destOrd="0" presId="urn:microsoft.com/office/officeart/2008/layout/VerticalCurvedList"/>
    <dgm:cxn modelId="{F7F0872B-DDF3-468D-905E-68C48C4E0701}" type="presOf" srcId="{3982A7BC-55E3-434A-B879-919BB7EDA80A}" destId="{667B3177-B47F-4C51-B066-151FEED44B4C}" srcOrd="0" destOrd="0" presId="urn:microsoft.com/office/officeart/2008/layout/VerticalCurvedList"/>
    <dgm:cxn modelId="{CA7A1730-F25A-4D35-8FB0-29CEB9FCAE1A}" type="presOf" srcId="{A796AAFF-A3D8-4FC5-B6ED-5617323D8C71}" destId="{F89EF02A-56DD-4C69-AACB-B291DE79D4DD}" srcOrd="0" destOrd="0" presId="urn:microsoft.com/office/officeart/2008/layout/VerticalCurvedList"/>
    <dgm:cxn modelId="{E13B9833-FB5B-4AEE-B713-0CC1C3FB90EA}" srcId="{A796AAFF-A3D8-4FC5-B6ED-5617323D8C71}" destId="{39D7D60B-BF2E-49AD-97C6-CE49FD854CC4}" srcOrd="2" destOrd="0" parTransId="{72725C47-1EFF-4946-842B-791A24B44948}" sibTransId="{21E02AE1-213F-4F5F-8B9C-6C0A30627872}"/>
    <dgm:cxn modelId="{7633408D-05F2-465F-894A-ED32EA84A7F2}" type="presOf" srcId="{41DE9696-CC79-43AC-989D-B08E8CB656F1}" destId="{AF37E276-62ED-43B1-AD2D-6427FF64E1AC}" srcOrd="0" destOrd="0" presId="urn:microsoft.com/office/officeart/2008/layout/VerticalCurvedList"/>
    <dgm:cxn modelId="{F29073D1-80FA-4CA6-B2C0-B47AE90BA1E6}" srcId="{A796AAFF-A3D8-4FC5-B6ED-5617323D8C71}" destId="{E5728E28-E212-405B-A500-6DB6C89CF2B1}" srcOrd="1" destOrd="0" parTransId="{E1A76B1D-4A09-45E5-A0ED-AC722B8569F0}" sibTransId="{13170852-3898-40EF-B169-55909D0A9356}"/>
    <dgm:cxn modelId="{389EFDD2-EDDC-45F7-9F39-E6D9E6B8376C}" srcId="{A796AAFF-A3D8-4FC5-B6ED-5617323D8C71}" destId="{3982A7BC-55E3-434A-B879-919BB7EDA80A}" srcOrd="0" destOrd="0" parTransId="{BD7461A5-D2CA-419E-B23B-0EDD988F02E3}" sibTransId="{41DE9696-CC79-43AC-989D-B08E8CB656F1}"/>
    <dgm:cxn modelId="{04E1BFD7-C12D-4455-87E3-D0E3664958B1}" type="presOf" srcId="{39D7D60B-BF2E-49AD-97C6-CE49FD854CC4}" destId="{ACB6DE9C-9395-4957-B66F-1FD806359037}" srcOrd="0" destOrd="0" presId="urn:microsoft.com/office/officeart/2008/layout/VerticalCurvedList"/>
    <dgm:cxn modelId="{D2A12BBA-0C03-439F-893C-12B7B6603F21}" type="presParOf" srcId="{F89EF02A-56DD-4C69-AACB-B291DE79D4DD}" destId="{AD2F8EDA-E4AD-4C96-A91B-9E0EDCFD2CAE}" srcOrd="0" destOrd="0" presId="urn:microsoft.com/office/officeart/2008/layout/VerticalCurvedList"/>
    <dgm:cxn modelId="{B57929F3-A727-4389-907E-62A2E84710AF}" type="presParOf" srcId="{AD2F8EDA-E4AD-4C96-A91B-9E0EDCFD2CAE}" destId="{F2604703-4BFF-47E7-A3E8-CEB6E2D83043}" srcOrd="0" destOrd="0" presId="urn:microsoft.com/office/officeart/2008/layout/VerticalCurvedList"/>
    <dgm:cxn modelId="{1CF22DF7-7B1B-4BD7-B657-FA430D380B7C}" type="presParOf" srcId="{F2604703-4BFF-47E7-A3E8-CEB6E2D83043}" destId="{7A856647-C86B-4A27-83D5-0149EFB8952E}" srcOrd="0" destOrd="0" presId="urn:microsoft.com/office/officeart/2008/layout/VerticalCurvedList"/>
    <dgm:cxn modelId="{71562467-A074-4FD3-BB72-5C8F9160559C}" type="presParOf" srcId="{F2604703-4BFF-47E7-A3E8-CEB6E2D83043}" destId="{AF37E276-62ED-43B1-AD2D-6427FF64E1AC}" srcOrd="1" destOrd="0" presId="urn:microsoft.com/office/officeart/2008/layout/VerticalCurvedList"/>
    <dgm:cxn modelId="{D7798912-9506-4088-B4AA-846C9AC81177}" type="presParOf" srcId="{F2604703-4BFF-47E7-A3E8-CEB6E2D83043}" destId="{1BF1276A-C02B-4601-970A-CDC8F2D69472}" srcOrd="2" destOrd="0" presId="urn:microsoft.com/office/officeart/2008/layout/VerticalCurvedList"/>
    <dgm:cxn modelId="{CEC730CA-353E-49FC-8423-72679B2B6B29}" type="presParOf" srcId="{F2604703-4BFF-47E7-A3E8-CEB6E2D83043}" destId="{F2DC1EEB-2E1D-4761-A073-48DB156971A5}" srcOrd="3" destOrd="0" presId="urn:microsoft.com/office/officeart/2008/layout/VerticalCurvedList"/>
    <dgm:cxn modelId="{91B3571E-33D7-448C-BF0E-E9D2D9F58293}" type="presParOf" srcId="{AD2F8EDA-E4AD-4C96-A91B-9E0EDCFD2CAE}" destId="{667B3177-B47F-4C51-B066-151FEED44B4C}" srcOrd="1" destOrd="0" presId="urn:microsoft.com/office/officeart/2008/layout/VerticalCurvedList"/>
    <dgm:cxn modelId="{697680B6-9391-43C3-A8D0-B50CC13E4841}" type="presParOf" srcId="{AD2F8EDA-E4AD-4C96-A91B-9E0EDCFD2CAE}" destId="{57E22DD7-7845-4748-8DF4-677A9703580A}" srcOrd="2" destOrd="0" presId="urn:microsoft.com/office/officeart/2008/layout/VerticalCurvedList"/>
    <dgm:cxn modelId="{ED1CCBB0-4F4B-45D0-9B1C-80BF8BDD93FA}" type="presParOf" srcId="{57E22DD7-7845-4748-8DF4-677A9703580A}" destId="{2E9BFA84-C434-4544-B743-C82DA95E0E5C}" srcOrd="0" destOrd="0" presId="urn:microsoft.com/office/officeart/2008/layout/VerticalCurvedList"/>
    <dgm:cxn modelId="{15CAEB61-6892-4EAD-9859-5ECD9B297912}" type="presParOf" srcId="{AD2F8EDA-E4AD-4C96-A91B-9E0EDCFD2CAE}" destId="{7AD3201A-1FAF-4C74-A648-FA6E52BE9BD6}" srcOrd="3" destOrd="0" presId="urn:microsoft.com/office/officeart/2008/layout/VerticalCurvedList"/>
    <dgm:cxn modelId="{0C99D679-BBC0-4B18-9512-6F070AE88A43}" type="presParOf" srcId="{AD2F8EDA-E4AD-4C96-A91B-9E0EDCFD2CAE}" destId="{832F525B-6393-48EC-8D28-F8457852622C}" srcOrd="4" destOrd="0" presId="urn:microsoft.com/office/officeart/2008/layout/VerticalCurvedList"/>
    <dgm:cxn modelId="{7C85590A-FDD3-43BF-86EF-428FEB2D8BEF}" type="presParOf" srcId="{832F525B-6393-48EC-8D28-F8457852622C}" destId="{F2FEA228-BCB0-4402-8520-65CCA42FFB07}" srcOrd="0" destOrd="0" presId="urn:microsoft.com/office/officeart/2008/layout/VerticalCurvedList"/>
    <dgm:cxn modelId="{E615A38C-EDE5-47D6-9886-F9C227417357}" type="presParOf" srcId="{AD2F8EDA-E4AD-4C96-A91B-9E0EDCFD2CAE}" destId="{ACB6DE9C-9395-4957-B66F-1FD806359037}" srcOrd="5" destOrd="0" presId="urn:microsoft.com/office/officeart/2008/layout/VerticalCurvedList"/>
    <dgm:cxn modelId="{994AC3F8-5454-4AC4-B281-A42ABA03DDF8}" type="presParOf" srcId="{AD2F8EDA-E4AD-4C96-A91B-9E0EDCFD2CAE}" destId="{9C834894-C87C-437B-9820-B794F157C128}" srcOrd="6" destOrd="0" presId="urn:microsoft.com/office/officeart/2008/layout/VerticalCurvedList"/>
    <dgm:cxn modelId="{706908B2-B0DE-4A5A-81D9-89CADDA2E296}" type="presParOf" srcId="{9C834894-C87C-437B-9820-B794F157C128}" destId="{16D977CB-A737-4451-8A14-DF20ADF0822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7E276-62ED-43B1-AD2D-6427FF64E1AC}">
      <dsp:nvSpPr>
        <dsp:cNvPr id="0" name=""/>
        <dsp:cNvSpPr/>
      </dsp:nvSpPr>
      <dsp:spPr>
        <a:xfrm>
          <a:off x="-5169077" y="-791784"/>
          <a:ext cx="6155568" cy="6155568"/>
        </a:xfrm>
        <a:prstGeom prst="blockArc">
          <a:avLst>
            <a:gd name="adj1" fmla="val 18900000"/>
            <a:gd name="adj2" fmla="val 2700000"/>
            <a:gd name="adj3" fmla="val 35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7B3177-B47F-4C51-B066-151FEED44B4C}">
      <dsp:nvSpPr>
        <dsp:cNvPr id="0" name=""/>
        <dsp:cNvSpPr/>
      </dsp:nvSpPr>
      <dsp:spPr>
        <a:xfrm>
          <a:off x="431480" y="285658"/>
          <a:ext cx="9563709" cy="57168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7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9.0 – Is a baccalaureate degree required for admission to the DPT program?</a:t>
          </a:r>
        </a:p>
      </dsp:txBody>
      <dsp:txXfrm>
        <a:off x="431480" y="285658"/>
        <a:ext cx="9563709" cy="571682"/>
      </dsp:txXfrm>
    </dsp:sp>
    <dsp:sp modelId="{2E9BFA84-C434-4544-B743-C82DA95E0E5C}">
      <dsp:nvSpPr>
        <dsp:cNvPr id="0" name=""/>
        <dsp:cNvSpPr/>
      </dsp:nvSpPr>
      <dsp:spPr>
        <a:xfrm>
          <a:off x="74178" y="214198"/>
          <a:ext cx="714603" cy="71460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D3201A-1FAF-4C74-A648-FA6E52BE9BD6}">
      <dsp:nvSpPr>
        <dsp:cNvPr id="0" name=""/>
        <dsp:cNvSpPr/>
      </dsp:nvSpPr>
      <dsp:spPr>
        <a:xfrm>
          <a:off x="841131" y="1142908"/>
          <a:ext cx="9154058" cy="57168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7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9.0a– If yes to 9.0, state whether there is a mechanism for early entry.</a:t>
          </a:r>
        </a:p>
      </dsp:txBody>
      <dsp:txXfrm>
        <a:off x="841131" y="1142908"/>
        <a:ext cx="9154058" cy="571682"/>
      </dsp:txXfrm>
    </dsp:sp>
    <dsp:sp modelId="{F2FEA228-BCB0-4402-8520-65CCA42FFB07}">
      <dsp:nvSpPr>
        <dsp:cNvPr id="0" name=""/>
        <dsp:cNvSpPr/>
      </dsp:nvSpPr>
      <dsp:spPr>
        <a:xfrm>
          <a:off x="483829" y="1071448"/>
          <a:ext cx="714603" cy="71460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B6DE9C-9395-4957-B66F-1FD806359037}">
      <dsp:nvSpPr>
        <dsp:cNvPr id="0" name=""/>
        <dsp:cNvSpPr/>
      </dsp:nvSpPr>
      <dsp:spPr>
        <a:xfrm>
          <a:off x="966861" y="2000158"/>
          <a:ext cx="9028328" cy="57168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7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9.1 – confirm whether CAPTE’s record for number of cohorts per year is correct.</a:t>
          </a:r>
        </a:p>
      </dsp:txBody>
      <dsp:txXfrm>
        <a:off x="966861" y="2000158"/>
        <a:ext cx="9028328" cy="571682"/>
      </dsp:txXfrm>
    </dsp:sp>
    <dsp:sp modelId="{16D977CB-A737-4451-8A14-DF20ADF08229}">
      <dsp:nvSpPr>
        <dsp:cNvPr id="0" name=""/>
        <dsp:cNvSpPr/>
      </dsp:nvSpPr>
      <dsp:spPr>
        <a:xfrm>
          <a:off x="609559" y="1928698"/>
          <a:ext cx="714603" cy="71460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21BC10-3A42-4A42-B990-C9ACAC1D6E1B}">
      <dsp:nvSpPr>
        <dsp:cNvPr id="0" name=""/>
        <dsp:cNvSpPr/>
      </dsp:nvSpPr>
      <dsp:spPr>
        <a:xfrm>
          <a:off x="841131" y="2857408"/>
          <a:ext cx="9154058" cy="5716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7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9.2 – Indicate the month of the year in which students matriculated into the program in 2025.</a:t>
          </a:r>
        </a:p>
      </dsp:txBody>
      <dsp:txXfrm>
        <a:off x="841131" y="2857408"/>
        <a:ext cx="9154058" cy="571682"/>
      </dsp:txXfrm>
    </dsp:sp>
    <dsp:sp modelId="{F8BC6648-9CFF-40DE-95C5-62D9729C1C68}">
      <dsp:nvSpPr>
        <dsp:cNvPr id="0" name=""/>
        <dsp:cNvSpPr/>
      </dsp:nvSpPr>
      <dsp:spPr>
        <a:xfrm>
          <a:off x="483829" y="2785948"/>
          <a:ext cx="714603" cy="71460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F02DC2-26E3-42DB-885B-6F9213CABA31}">
      <dsp:nvSpPr>
        <dsp:cNvPr id="0" name=""/>
        <dsp:cNvSpPr/>
      </dsp:nvSpPr>
      <dsp:spPr>
        <a:xfrm>
          <a:off x="431480" y="3714658"/>
          <a:ext cx="9563709" cy="57168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7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9.3 - State whether the cohort admitted in 2025 exceeded the CAPTE approved cohort size by more than 10%.</a:t>
          </a:r>
        </a:p>
      </dsp:txBody>
      <dsp:txXfrm>
        <a:off x="431480" y="3714658"/>
        <a:ext cx="9563709" cy="571682"/>
      </dsp:txXfrm>
    </dsp:sp>
    <dsp:sp modelId="{3608E9AD-2F33-4D53-B4C2-EFE7B22D3083}">
      <dsp:nvSpPr>
        <dsp:cNvPr id="0" name=""/>
        <dsp:cNvSpPr/>
      </dsp:nvSpPr>
      <dsp:spPr>
        <a:xfrm>
          <a:off x="74178" y="3643198"/>
          <a:ext cx="714603" cy="714603"/>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7E276-62ED-43B1-AD2D-6427FF64E1AC}">
      <dsp:nvSpPr>
        <dsp:cNvPr id="0" name=""/>
        <dsp:cNvSpPr/>
      </dsp:nvSpPr>
      <dsp:spPr>
        <a:xfrm>
          <a:off x="-5168961" y="-791784"/>
          <a:ext cx="6155568" cy="6155568"/>
        </a:xfrm>
        <a:prstGeom prst="blockArc">
          <a:avLst>
            <a:gd name="adj1" fmla="val 18900000"/>
            <a:gd name="adj2" fmla="val 2700000"/>
            <a:gd name="adj3" fmla="val 35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7B3177-B47F-4C51-B066-151FEED44B4C}">
      <dsp:nvSpPr>
        <dsp:cNvPr id="0" name=""/>
        <dsp:cNvSpPr/>
      </dsp:nvSpPr>
      <dsp:spPr>
        <a:xfrm>
          <a:off x="696748" y="366921"/>
          <a:ext cx="9360712" cy="914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9.4a – For programs with first year undergraduate admission, indicate the number of freshman applicants. </a:t>
          </a:r>
        </a:p>
      </dsp:txBody>
      <dsp:txXfrm>
        <a:off x="696748" y="366921"/>
        <a:ext cx="9360712" cy="914400"/>
      </dsp:txXfrm>
    </dsp:sp>
    <dsp:sp modelId="{2E9BFA84-C434-4544-B743-C82DA95E0E5C}">
      <dsp:nvSpPr>
        <dsp:cNvPr id="0" name=""/>
        <dsp:cNvSpPr/>
      </dsp:nvSpPr>
      <dsp:spPr>
        <a:xfrm>
          <a:off x="63093" y="342900"/>
          <a:ext cx="1143000" cy="114300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D3201A-1FAF-4C74-A648-FA6E52BE9BD6}">
      <dsp:nvSpPr>
        <dsp:cNvPr id="0" name=""/>
        <dsp:cNvSpPr/>
      </dsp:nvSpPr>
      <dsp:spPr>
        <a:xfrm>
          <a:off x="966978" y="1828800"/>
          <a:ext cx="9028328" cy="9144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9.4b– State the number of applicants who enrolled in the program as freshman in 2025.</a:t>
          </a:r>
        </a:p>
      </dsp:txBody>
      <dsp:txXfrm>
        <a:off x="966978" y="1828800"/>
        <a:ext cx="9028328" cy="914400"/>
      </dsp:txXfrm>
    </dsp:sp>
    <dsp:sp modelId="{F2FEA228-BCB0-4402-8520-65CCA42FFB07}">
      <dsp:nvSpPr>
        <dsp:cNvPr id="0" name=""/>
        <dsp:cNvSpPr/>
      </dsp:nvSpPr>
      <dsp:spPr>
        <a:xfrm>
          <a:off x="395478" y="1714500"/>
          <a:ext cx="1143000" cy="114300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B6DE9C-9395-4957-B66F-1FD806359037}">
      <dsp:nvSpPr>
        <dsp:cNvPr id="0" name=""/>
        <dsp:cNvSpPr/>
      </dsp:nvSpPr>
      <dsp:spPr>
        <a:xfrm>
          <a:off x="634593" y="3200400"/>
          <a:ext cx="9360712" cy="91440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9.4c – State whether the program has a process for admitting students other than those admitted as freshman (e.g., transfer students)?.</a:t>
          </a:r>
        </a:p>
      </dsp:txBody>
      <dsp:txXfrm>
        <a:off x="634593" y="3200400"/>
        <a:ext cx="9360712" cy="914400"/>
      </dsp:txXfrm>
    </dsp:sp>
    <dsp:sp modelId="{16D977CB-A737-4451-8A14-DF20ADF08229}">
      <dsp:nvSpPr>
        <dsp:cNvPr id="0" name=""/>
        <dsp:cNvSpPr/>
      </dsp:nvSpPr>
      <dsp:spPr>
        <a:xfrm>
          <a:off x="63093" y="3086100"/>
          <a:ext cx="1143000" cy="114300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4T14:37:10.569"/>
    </inkml:context>
    <inkml:brush xml:id="br0">
      <inkml:brushProperty name="width" value="0.05" units="cm"/>
      <inkml:brushProperty name="height" value="0.05" units="cm"/>
    </inkml:brush>
  </inkml:definitions>
  <inkml:trace contextRef="#ctx0" brushRef="#br0">16 0 24575,'4'0'0,"-2"0"0,-11 1 0,6-1 0,-7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14B57-AC10-4E66-B055-1E08A06E223B}"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FB637-B57D-4560-B50F-19DE43BA0930}" type="slidenum">
              <a:rPr lang="en-US" smtClean="0"/>
              <a:t>‹#›</a:t>
            </a:fld>
            <a:endParaRPr lang="en-US"/>
          </a:p>
        </p:txBody>
      </p:sp>
    </p:spTree>
    <p:extLst>
      <p:ext uri="{BB962C8B-B14F-4D97-AF65-F5344CB8AC3E}">
        <p14:creationId xmlns:p14="http://schemas.microsoft.com/office/powerpoint/2010/main" val="23006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PowerPoint presentation is intended to provide clarification on what CAPTE seeks in programs’ responses to the annual report questions. This PowerPoint is a companion to the PT Program AAR instruction document.</a:t>
            </a:r>
          </a:p>
          <a:p>
            <a:endParaRPr lang="en-US" dirty="0"/>
          </a:p>
          <a:p>
            <a:r>
              <a:rPr lang="en-US" dirty="0"/>
              <a:t>The Annual Accreditation Report is due by 11:59pm on December 1, 2025. I remind program directors that they are required to submit the annual accreditation report as outlined in CAPTE Rules of Practice and Procedure 7.24.</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a:t>
            </a:fld>
            <a:endParaRPr lang="en-US"/>
          </a:p>
        </p:txBody>
      </p:sp>
    </p:spTree>
    <p:extLst>
      <p:ext uri="{BB962C8B-B14F-4D97-AF65-F5344CB8AC3E}">
        <p14:creationId xmlns:p14="http://schemas.microsoft.com/office/powerpoint/2010/main" val="1654166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 4.5a-4.5c – respond yes or no to these questions that inquire about financial assistance to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4.5a – indicate whether the program offers financial assistance that is specifically designed to support only DPT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4.5b – This question seeks whether the program or institution offer scholarships designed specifically for DPT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4.5c – Indicate if the program has any graduate assistantships for DPT students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US" dirty="0"/>
              <a:t>4.6a-4.6c questions are designed to provide information on student debt. This addresses debt students accumulated prior to their DPT education and as a result of their DPT education. The responses to these questions apply to those students who graduated in 2025. </a:t>
            </a:r>
            <a:r>
              <a:rPr lang="en-US" sz="1800" dirty="0">
                <a:effectLst/>
                <a:latin typeface="Calibri" panose="020F0502020204030204" pitchFamily="34" charset="0"/>
                <a:ea typeface="Calibri" panose="020F0502020204030204" pitchFamily="34" charset="0"/>
                <a:cs typeface="Times New Roman" panose="02020603050405020304" pitchFamily="18" charset="0"/>
              </a:rPr>
              <a:t>Indicate the average student debt for the students who graduated anytime from Jan. 1, 2025 to Dec. 31, 2025.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Programs may want to exclude outliers.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Student financial debt related to a student’s post-secondary education can be viewed in the National Student Loan Data System. Work with the financial aid office to gather the data.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All student debt calculations should be aggregate data for that cohort. Programs with less than 10 students in a cohort should write “No data provided due to less than 10 graduating students</a:t>
            </a:r>
            <a:endParaRPr lang="en-US" dirty="0"/>
          </a:p>
          <a:p>
            <a:r>
              <a:rPr lang="en-US" dirty="0"/>
              <a:t>4.6b Indicate the average student debt the 2025 graduating cohort accumulated from their DPT program. </a:t>
            </a:r>
          </a:p>
          <a:p>
            <a:r>
              <a:rPr lang="en-US" dirty="0"/>
              <a:t>4.6c  Indicate the average post-secondary student debt for the program’s 2025 graduates. </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12</a:t>
            </a:fld>
            <a:endParaRPr lang="en-US"/>
          </a:p>
        </p:txBody>
      </p:sp>
    </p:spTree>
    <p:extLst>
      <p:ext uri="{BB962C8B-B14F-4D97-AF65-F5344CB8AC3E}">
        <p14:creationId xmlns:p14="http://schemas.microsoft.com/office/powerpoint/2010/main" val="1729679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 and 5.1a– Indicate whether these responses represent an expansion program and if an expansion, does it have a separate budget.</a:t>
            </a:r>
          </a:p>
          <a:p>
            <a:r>
              <a:rPr lang="en-US" dirty="0"/>
              <a:t>Questions 5.2a –5.3c want to know if the program has had a decrease in its budget of 10% over the last  year or 25% or more in the last three years. Include the total budget by year for 2023, 2024 and 2025.</a:t>
            </a:r>
          </a:p>
          <a:p>
            <a:pPr lvl="1"/>
            <a:r>
              <a:rPr lang="en-US" dirty="0"/>
              <a:t>The questions in 5.2 address salary budgets.</a:t>
            </a:r>
          </a:p>
          <a:p>
            <a:pPr lvl="1"/>
            <a:r>
              <a:rPr lang="en-US" dirty="0"/>
              <a:t>The questions in 5.3 address operating budgets, excluding salary and benefits</a:t>
            </a:r>
          </a:p>
          <a:p>
            <a:r>
              <a:rPr lang="en-US" dirty="0"/>
              <a:t>5.4 Indicate the total budget for core faculty and staff in 2025 expenses. This includes faculty and staff compensation excluding benefits. </a:t>
            </a:r>
          </a:p>
          <a:p>
            <a:r>
              <a:rPr lang="en-US" dirty="0"/>
              <a:t>5.5 Indicate operating expense budget in 2025. Do not include core faculty and staff salaries in the answer to this question.</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14</a:t>
            </a:fld>
            <a:endParaRPr lang="en-US"/>
          </a:p>
        </p:txBody>
      </p:sp>
    </p:spTree>
    <p:extLst>
      <p:ext uri="{BB962C8B-B14F-4D97-AF65-F5344CB8AC3E}">
        <p14:creationId xmlns:p14="http://schemas.microsoft.com/office/powerpoint/2010/main" val="1172339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 Indicate the number of full-time and part-time core faculty with academic doctoral degrees.</a:t>
            </a:r>
          </a:p>
          <a:p>
            <a:r>
              <a:rPr lang="en-US" dirty="0"/>
              <a:t>6.2 Indicate the total number of full-time and part-time core faculty working in the program.</a:t>
            </a:r>
          </a:p>
          <a:p>
            <a:r>
              <a:rPr lang="en-US" dirty="0"/>
              <a:t>6.2a Indicate the percentage of full-time and part-time core faculty holding an academic doctoral degree.</a:t>
            </a:r>
          </a:p>
          <a:p>
            <a:r>
              <a:rPr lang="en-US" dirty="0"/>
              <a:t>6.2b – Provide an explanation if the percentage in 6.2a is less than 50%.</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15</a:t>
            </a:fld>
            <a:endParaRPr lang="en-US"/>
          </a:p>
        </p:txBody>
      </p:sp>
    </p:spTree>
    <p:extLst>
      <p:ext uri="{BB962C8B-B14F-4D97-AF65-F5344CB8AC3E}">
        <p14:creationId xmlns:p14="http://schemas.microsoft.com/office/powerpoint/2010/main" val="299506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8.1 Indicate the number of active clinical education agreements.</a:t>
            </a:r>
          </a:p>
          <a:p>
            <a:r>
              <a:rPr lang="en-US" dirty="0"/>
              <a:t>8.1a Indicate the number of clinical sites where the program placed students between Jan. 1, and Dec. 31, 2025.</a:t>
            </a:r>
          </a:p>
          <a:p>
            <a:r>
              <a:rPr lang="en-US" dirty="0"/>
              <a:t>8.2 and 8.2a – indicate whether the program has the depth and breadth of clinical sites needed for every student to achieve entry-level competence.</a:t>
            </a:r>
          </a:p>
          <a:p>
            <a:r>
              <a:rPr lang="en-US" dirty="0"/>
              <a:t>8.3 and 8.3a asks if students were placed in clinical education experiences in 2025 and if not, provide a reason.</a:t>
            </a:r>
          </a:p>
          <a:p>
            <a:r>
              <a:rPr lang="en-US" dirty="0"/>
              <a:t>8.4 Identify how many clinical instructors used in 2025 were Credentialed Clinical Instructions</a:t>
            </a:r>
          </a:p>
          <a:p>
            <a:r>
              <a:rPr lang="en-US" dirty="0"/>
              <a:t>8.5 Provide the number of clinical instructors used in 2025 </a:t>
            </a:r>
            <a:r>
              <a:rPr lang="en-US" dirty="0">
                <a:latin typeface="+mn-lt"/>
              </a:rPr>
              <a:t>that </a:t>
            </a:r>
            <a:r>
              <a:rPr lang="en-US" dirty="0">
                <a:effectLst/>
                <a:latin typeface="+mn-lt"/>
                <a:ea typeface="Calibri" panose="020F0502020204030204" pitchFamily="34" charset="0"/>
              </a:rPr>
              <a:t>held some type of certification of advanced clinical skill (e.g., ABPTS, FAAOMPT, other; but not first aid/CPR.</a:t>
            </a:r>
          </a:p>
          <a:p>
            <a:r>
              <a:rPr lang="en-US" dirty="0">
                <a:latin typeface="+mn-lt"/>
              </a:rPr>
              <a:t>8.6a-8.6f address students’ timely clinical experience. </a:t>
            </a:r>
          </a:p>
          <a:p>
            <a:r>
              <a:rPr lang="en-US" dirty="0"/>
              <a:t>	8.6a _ indicate if the program has had difficulty in maintaining sufficient clinical placements.</a:t>
            </a:r>
          </a:p>
          <a:p>
            <a:r>
              <a:rPr lang="en-US" dirty="0"/>
              <a:t>	8.6b  - Indicate if any student was placed in a clinical setting for which they had not yet had didactic instruction.</a:t>
            </a:r>
          </a:p>
          <a:p>
            <a:r>
              <a:rPr lang="en-US" dirty="0"/>
              <a:t>	8.6c – State whether any student was placed with a clinical instructor with less than one year of experience</a:t>
            </a:r>
          </a:p>
          <a:p>
            <a:r>
              <a:rPr lang="en-US" dirty="0"/>
              <a:t>	8.6d – state whether any student was placed with a clinical instructor who was not a PT</a:t>
            </a:r>
          </a:p>
          <a:p>
            <a:r>
              <a:rPr lang="en-US" dirty="0"/>
              <a:t>	8.6e – indicate whether any student’s graduation was delayed due to the program’s inability to find a clinical placement</a:t>
            </a:r>
          </a:p>
          <a:p>
            <a:r>
              <a:rPr lang="en-US" dirty="0"/>
              <a:t>	8.6f – </a:t>
            </a:r>
            <a:r>
              <a:rPr lang="en-US" sz="1800" dirty="0">
                <a:solidFill>
                  <a:srgbClr val="000000"/>
                </a:solidFill>
                <a:effectLst/>
                <a:highlight>
                  <a:srgbClr val="FFFFFF"/>
                </a:highlight>
                <a:latin typeface="Calibri" panose="020F0502020204030204" pitchFamily="34" charset="0"/>
                <a:ea typeface="Calibri" panose="020F0502020204030204" pitchFamily="34" charset="0"/>
              </a:rPr>
              <a:t>identify the question # to which the program answered no and provide specific information regarding the problem and the impact on the program</a:t>
            </a: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17</a:t>
            </a:fld>
            <a:endParaRPr lang="en-US"/>
          </a:p>
        </p:txBody>
      </p:sp>
    </p:spTree>
    <p:extLst>
      <p:ext uri="{BB962C8B-B14F-4D97-AF65-F5344CB8AC3E}">
        <p14:creationId xmlns:p14="http://schemas.microsoft.com/office/powerpoint/2010/main" val="3692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18</a:t>
            </a:fld>
            <a:endParaRPr lang="en-US"/>
          </a:p>
        </p:txBody>
      </p:sp>
    </p:spTree>
    <p:extLst>
      <p:ext uri="{BB962C8B-B14F-4D97-AF65-F5344CB8AC3E}">
        <p14:creationId xmlns:p14="http://schemas.microsoft.com/office/powerpoint/2010/main" val="798663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19</a:t>
            </a:fld>
            <a:endParaRPr lang="en-US"/>
          </a:p>
        </p:txBody>
      </p:sp>
    </p:spTree>
    <p:extLst>
      <p:ext uri="{BB962C8B-B14F-4D97-AF65-F5344CB8AC3E}">
        <p14:creationId xmlns:p14="http://schemas.microsoft.com/office/powerpoint/2010/main" val="367105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10A.1a.1- 10A.1a.8 describe the race/ethnicity of new students admitted in 2025 that remained after the add/drop deadline. Provide the number of students identifying for each race/ethnic classification.</a:t>
            </a:r>
          </a:p>
          <a:p>
            <a:r>
              <a:rPr lang="en-US" dirty="0"/>
              <a:t>10A.1b – Provide the average overall GPA of new students admitted in 2025.</a:t>
            </a:r>
          </a:p>
          <a:p>
            <a:r>
              <a:rPr lang="en-US" dirty="0"/>
              <a:t>10A.1c - Provide the average prerequisite GPA of new students admitted in 2025.</a:t>
            </a:r>
          </a:p>
          <a:p>
            <a:r>
              <a:rPr lang="en-US" dirty="0"/>
              <a:t>10A.1d – Indicate the average age of new students admitted to the program in 2025. </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21</a:t>
            </a:fld>
            <a:endParaRPr lang="en-US"/>
          </a:p>
        </p:txBody>
      </p:sp>
    </p:spTree>
    <p:extLst>
      <p:ext uri="{BB962C8B-B14F-4D97-AF65-F5344CB8AC3E}">
        <p14:creationId xmlns:p14="http://schemas.microsoft.com/office/powerpoint/2010/main" val="2180924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23</a:t>
            </a:fld>
            <a:endParaRPr lang="en-US"/>
          </a:p>
        </p:txBody>
      </p:sp>
    </p:spTree>
    <p:extLst>
      <p:ext uri="{BB962C8B-B14F-4D97-AF65-F5344CB8AC3E}">
        <p14:creationId xmlns:p14="http://schemas.microsoft.com/office/powerpoint/2010/main" val="640384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 are reminded that outcomes data, including FSBPT first time and ultimate pass rates must be posted within one click of the program’s main web page. Use the raw data over the past two years to determine the 2-year average for graduation rate, NPTE pass rate, and employment rates. </a:t>
            </a:r>
          </a:p>
        </p:txBody>
      </p:sp>
      <p:sp>
        <p:nvSpPr>
          <p:cNvPr id="4" name="Slide Number Placeholder 3"/>
          <p:cNvSpPr>
            <a:spLocks noGrp="1"/>
          </p:cNvSpPr>
          <p:nvPr>
            <p:ph type="sldNum" sz="quarter" idx="5"/>
          </p:nvPr>
        </p:nvSpPr>
        <p:spPr/>
        <p:txBody>
          <a:bodyPr/>
          <a:lstStyle/>
          <a:p>
            <a:fld id="{6AEFB637-B57D-4560-B50F-19DE43BA0930}" type="slidenum">
              <a:rPr lang="en-US" smtClean="0"/>
              <a:t>24</a:t>
            </a:fld>
            <a:endParaRPr lang="en-US"/>
          </a:p>
        </p:txBody>
      </p:sp>
    </p:spTree>
    <p:extLst>
      <p:ext uri="{BB962C8B-B14F-4D97-AF65-F5344CB8AC3E}">
        <p14:creationId xmlns:p14="http://schemas.microsoft.com/office/powerpoint/2010/main" val="4013104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25</a:t>
            </a:fld>
            <a:endParaRPr lang="en-US"/>
          </a:p>
        </p:txBody>
      </p:sp>
    </p:spTree>
    <p:extLst>
      <p:ext uri="{BB962C8B-B14F-4D97-AF65-F5344CB8AC3E}">
        <p14:creationId xmlns:p14="http://schemas.microsoft.com/office/powerpoint/2010/main" val="68446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Responses should reflect activities between Jan. 1, 2025 and Dec. 31, 2025 unless otherwise requested.</a:t>
            </a:r>
          </a:p>
          <a:p>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a:t>
            </a:fld>
            <a:endParaRPr lang="en-US"/>
          </a:p>
        </p:txBody>
      </p:sp>
    </p:spTree>
    <p:extLst>
      <p:ext uri="{BB962C8B-B14F-4D97-AF65-F5344CB8AC3E}">
        <p14:creationId xmlns:p14="http://schemas.microsoft.com/office/powerpoint/2010/main" val="3306528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26</a:t>
            </a:fld>
            <a:endParaRPr lang="en-US"/>
          </a:p>
        </p:txBody>
      </p:sp>
    </p:spTree>
    <p:extLst>
      <p:ext uri="{BB962C8B-B14F-4D97-AF65-F5344CB8AC3E}">
        <p14:creationId xmlns:p14="http://schemas.microsoft.com/office/powerpoint/2010/main" val="3987837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15.5a – State the number of associated faculty for 2025. These individuals are involved with one-half or more of a course contact hours.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15.5c – Identify the number of other associated faculty. These are individuals who teach less than one-half contact hours in a course but more than three contact hours in a course.</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28</a:t>
            </a:fld>
            <a:endParaRPr lang="en-US"/>
          </a:p>
        </p:txBody>
      </p:sp>
    </p:spTree>
    <p:extLst>
      <p:ext uri="{BB962C8B-B14F-4D97-AF65-F5344CB8AC3E}">
        <p14:creationId xmlns:p14="http://schemas.microsoft.com/office/powerpoint/2010/main" val="3468461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34</a:t>
            </a:fld>
            <a:endParaRPr lang="en-US"/>
          </a:p>
        </p:txBody>
      </p:sp>
    </p:spTree>
    <p:extLst>
      <p:ext uri="{BB962C8B-B14F-4D97-AF65-F5344CB8AC3E}">
        <p14:creationId xmlns:p14="http://schemas.microsoft.com/office/powerpoint/2010/main" val="26182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 1.1 through 1.2 ask about information on the program’s web pages. Programs must provide the correct web pages where the public can find: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1.1.a - The program’s accreditation statement. Ensure the program has the correct accreditation statement posted on the program’s web page. Review the instruction document for the required statement for your program accreditation status.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1.1b the program’s main web page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1.1.c The Student financial fact sheet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1.1.d The program’s outcomes which must include at least graduation rates, first time and ultimate pass rates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1.2  Instructs the program to confirm the program’s contact information on the portal is correct.</a:t>
            </a:r>
          </a:p>
          <a:p>
            <a:pPr marL="171450" indent="-171450">
              <a:buFont typeface="Arial" panose="020B0604020202020204" pitchFamily="34" charset="0"/>
              <a:buChar char="•"/>
            </a:pPr>
            <a:r>
              <a:rPr lang="en-US" dirty="0"/>
              <a:t>1.2.a Identify the key codes that appropriately identify your program. </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a:t>
            </a:fld>
            <a:endParaRPr lang="en-US"/>
          </a:p>
        </p:txBody>
      </p:sp>
    </p:spTree>
    <p:extLst>
      <p:ext uri="{BB962C8B-B14F-4D97-AF65-F5344CB8AC3E}">
        <p14:creationId xmlns:p14="http://schemas.microsoft.com/office/powerpoint/2010/main" val="419545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individuals who graduated from Jan. 1, 2025 and Dec. 31, 2025. </a:t>
            </a:r>
          </a:p>
        </p:txBody>
      </p:sp>
      <p:sp>
        <p:nvSpPr>
          <p:cNvPr id="4" name="Slide Number Placeholder 3"/>
          <p:cNvSpPr>
            <a:spLocks noGrp="1"/>
          </p:cNvSpPr>
          <p:nvPr>
            <p:ph type="sldNum" sz="quarter" idx="5"/>
          </p:nvPr>
        </p:nvSpPr>
        <p:spPr/>
        <p:txBody>
          <a:bodyPr/>
          <a:lstStyle/>
          <a:p>
            <a:fld id="{6AEFB637-B57D-4560-B50F-19DE43BA0930}" type="slidenum">
              <a:rPr lang="en-US" smtClean="0"/>
              <a:t>5</a:t>
            </a:fld>
            <a:endParaRPr lang="en-US"/>
          </a:p>
        </p:txBody>
      </p:sp>
    </p:spTree>
    <p:extLst>
      <p:ext uri="{BB962C8B-B14F-4D97-AF65-F5344CB8AC3E}">
        <p14:creationId xmlns:p14="http://schemas.microsoft.com/office/powerpoint/2010/main" val="58732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Identify whether the program is delivered in semesters, quarters, trimesters, or another format.</a:t>
            </a:r>
          </a:p>
          <a:p>
            <a:r>
              <a:rPr lang="en-US" dirty="0"/>
              <a:t>2.3. Insert the number of terms required to complete the program. The number entered is to be equivalent to semesters.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2.4. Insert the total number of weeks required to complete the program.</a:t>
            </a:r>
          </a:p>
          <a:p>
            <a:r>
              <a:rPr lang="en-US" dirty="0"/>
              <a:t>This should include </a:t>
            </a:r>
            <a:r>
              <a:rPr lang="en-US" sz="1800" dirty="0">
                <a:effectLst/>
                <a:latin typeface="Calibri" panose="020F0502020204030204" pitchFamily="34" charset="0"/>
                <a:ea typeface="Calibri" panose="020F0502020204030204" pitchFamily="34" charset="0"/>
              </a:rPr>
              <a:t>all weeks that students participate in class/laboratory/distance learning/independent study, exam weeks, and clinical education.</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6</a:t>
            </a:fld>
            <a:endParaRPr lang="en-US"/>
          </a:p>
        </p:txBody>
      </p:sp>
    </p:spTree>
    <p:extLst>
      <p:ext uri="{BB962C8B-B14F-4D97-AF65-F5344CB8AC3E}">
        <p14:creationId xmlns:p14="http://schemas.microsoft.com/office/powerpoint/2010/main" val="3950282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 Enter the number of credits to complete the program.  Programs are to convert quarter, trimester, or another credit format to semester credits for all the questions regarding credits.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2.5a. Enter pre-professional credits. If a program requires a baccalaureate degree, enter 120 credits.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2.6a. Indicate the number of weeks students spend in full-time clinical education. CAPTE modified its definition of full-time. Full-time clinical education is 32 hours or more per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2.6b. Insert the number of weeks required to complete the terminal clinical experiences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2.6c. The program is to indicate whether the program requires students to complete at least on clinical experience where the student must make arrangements for alternative housing. This is housing other than that housing the student has to complete other parts of the program. </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7</a:t>
            </a:fld>
            <a:endParaRPr lang="en-US"/>
          </a:p>
        </p:txBody>
      </p:sp>
    </p:spTree>
    <p:extLst>
      <p:ext uri="{BB962C8B-B14F-4D97-AF65-F5344CB8AC3E}">
        <p14:creationId xmlns:p14="http://schemas.microsoft.com/office/powerpoint/2010/main" val="234977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Select the curriculum model that most closely reflects the curriculum model primarily used by the program.</a:t>
            </a:r>
          </a:p>
          <a:p>
            <a:r>
              <a:rPr lang="en-US" dirty="0"/>
              <a:t>3.1a. Hybrid curriculum models are defined as a combination of two or more curriculum models. For this response, programs are to select yes or no to inform CAPTE whether the program uses two or more </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8</a:t>
            </a:fld>
            <a:endParaRPr lang="en-US"/>
          </a:p>
        </p:txBody>
      </p:sp>
    </p:spTree>
    <p:extLst>
      <p:ext uri="{BB962C8B-B14F-4D97-AF65-F5344CB8AC3E}">
        <p14:creationId xmlns:p14="http://schemas.microsoft.com/office/powerpoint/2010/main" val="4002343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9</a:t>
            </a:fld>
            <a:endParaRPr lang="en-US"/>
          </a:p>
        </p:txBody>
      </p:sp>
    </p:spTree>
    <p:extLst>
      <p:ext uri="{BB962C8B-B14F-4D97-AF65-F5344CB8AC3E}">
        <p14:creationId xmlns:p14="http://schemas.microsoft.com/office/powerpoint/2010/main" val="2506595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 Indicate the annual tuition full-time students paid in 2025. This should include only tuition.</a:t>
            </a:r>
          </a:p>
          <a:p>
            <a:pPr lvl="1"/>
            <a:r>
              <a:rPr lang="en-US" dirty="0"/>
              <a:t>4.1a – reflect only tuition paid at a public, in-state tuition</a:t>
            </a:r>
          </a:p>
          <a:p>
            <a:pPr lvl="1"/>
            <a:r>
              <a:rPr lang="en-US" dirty="0"/>
              <a:t>4.1b – reflect only tuition paid at a public, out-of-state tuition</a:t>
            </a:r>
          </a:p>
          <a:p>
            <a:pPr lvl="1"/>
            <a:r>
              <a:rPr lang="en-US" dirty="0"/>
              <a:t>4.1c. – reflect only tuition paid at a private institution</a:t>
            </a:r>
          </a:p>
          <a:p>
            <a:pPr lvl="1"/>
            <a:endParaRPr lang="en-US" dirty="0"/>
          </a:p>
          <a:p>
            <a:r>
              <a:rPr lang="en-US" dirty="0"/>
              <a:t>4.2 Indicate the annual institutional fees for a full-time student. This should include health insurance even if the institution waives this when a student has other health insurance. </a:t>
            </a:r>
          </a:p>
          <a:p>
            <a:r>
              <a:rPr lang="en-US" dirty="0"/>
              <a:t>4.3 Indicate the total cost of other program related expenses. Do not include meals, housing, and clinical education. This response should include required textbooks for the program length and laboratory fees. </a:t>
            </a:r>
          </a:p>
          <a:p>
            <a:r>
              <a:rPr lang="en-US" dirty="0"/>
              <a:t>4.4 indicate total cost of tuition, fees, and other program related expenses as experienced by students who graduated in 2025. Programs should insert zero when the question identifies a different type of institution. For example, public, in-state programs should insert the tuition for question 4.4a and answer zero for 4.4b and 4.4c. </a:t>
            </a:r>
          </a:p>
        </p:txBody>
      </p:sp>
      <p:sp>
        <p:nvSpPr>
          <p:cNvPr id="4" name="Slide Number Placeholder 3"/>
          <p:cNvSpPr>
            <a:spLocks noGrp="1"/>
          </p:cNvSpPr>
          <p:nvPr>
            <p:ph type="sldNum" sz="quarter" idx="5"/>
          </p:nvPr>
        </p:nvSpPr>
        <p:spPr/>
        <p:txBody>
          <a:bodyPr/>
          <a:lstStyle/>
          <a:p>
            <a:fld id="{6AEFB637-B57D-4560-B50F-19DE43BA0930}" type="slidenum">
              <a:rPr lang="en-US" smtClean="0"/>
              <a:t>11</a:t>
            </a:fld>
            <a:endParaRPr lang="en-US"/>
          </a:p>
        </p:txBody>
      </p:sp>
    </p:spTree>
    <p:extLst>
      <p:ext uri="{BB962C8B-B14F-4D97-AF65-F5344CB8AC3E}">
        <p14:creationId xmlns:p14="http://schemas.microsoft.com/office/powerpoint/2010/main" val="1253146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9948167A-5580-E94E-A71A-55A5FE705A8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b="0" i="0">
                <a:solidFill>
                  <a:schemeClr val="bg1"/>
                </a:solidFill>
                <a:effectLst/>
                <a:latin typeface="Segoe UI" panose="020B0502040204020203" pitchFamily="34" charset="0"/>
                <a:cs typeface="Segoe UI" panose="020B0502040204020203" pitchFamily="34" charset="0"/>
              </a:rPr>
              <a:t>© 2025, </a:t>
            </a:r>
            <a:r>
              <a:rPr lang="en-US" sz="800" b="0" i="0" dirty="0">
                <a:solidFill>
                  <a:schemeClr val="bg1"/>
                </a:solidFill>
                <a:effectLst/>
                <a:latin typeface="Segoe UI" panose="020B0502040204020203" pitchFamily="34" charset="0"/>
                <a:cs typeface="Segoe UI" panose="020B0502040204020203" pitchFamily="34" charset="0"/>
              </a:rPr>
              <a:t>Accreditation, APTA.</a:t>
            </a:r>
          </a:p>
        </p:txBody>
      </p:sp>
    </p:spTree>
    <p:extLst>
      <p:ext uri="{BB962C8B-B14F-4D97-AF65-F5344CB8AC3E}">
        <p14:creationId xmlns:p14="http://schemas.microsoft.com/office/powerpoint/2010/main" val="1473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D42FA504-F343-4C47-A90A-ADE7F405F73F}"/>
              </a:ext>
            </a:extLst>
          </p:cNvPr>
          <p:cNvSpPr>
            <a:spLocks noGrp="1"/>
          </p:cNvSpPr>
          <p:nvPr>
            <p:ph type="media" sz="quarter" idx="10"/>
          </p:nvPr>
        </p:nvSpPr>
        <p:spPr>
          <a:xfrm>
            <a:off x="0" y="0"/>
            <a:ext cx="12192000" cy="6400800"/>
          </a:xfrm>
        </p:spPr>
        <p:txBody>
          <a:bodyPr/>
          <a:lstStyle>
            <a:lvl1pPr marL="0" indent="0">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07415F45-B30A-487B-84E0-8808D0D58BE3}"/>
              </a:ext>
            </a:extLst>
          </p:cNvPr>
          <p:cNvSpPr>
            <a:spLocks noGrp="1"/>
          </p:cNvSpPr>
          <p:nvPr>
            <p:ph type="title"/>
          </p:nvPr>
        </p:nvSpPr>
        <p:spPr/>
        <p:txBody>
          <a:bodyPr/>
          <a:lstStyle/>
          <a:p>
            <a:r>
              <a:rPr lang="en-US"/>
              <a:t>Click to edit Master title style</a:t>
            </a:r>
            <a:endParaRPr lang="en-US" dirty="0"/>
          </a:p>
        </p:txBody>
      </p:sp>
      <p:pic>
        <p:nvPicPr>
          <p:cNvPr id="6" name="Picture 5" descr="Graphical user interface&#10;&#10;Description automatically generated with low confidence">
            <a:extLst>
              <a:ext uri="{FF2B5EF4-FFF2-40B4-BE49-F238E27FC236}">
                <a16:creationId xmlns:a16="http://schemas.microsoft.com/office/drawing/2014/main" id="{504CA015-1FB3-794B-AC88-735C0BC46731}"/>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5" name="Rectangle 4">
            <a:extLst>
              <a:ext uri="{FF2B5EF4-FFF2-40B4-BE49-F238E27FC236}">
                <a16:creationId xmlns:a16="http://schemas.microsoft.com/office/drawing/2014/main" id="{BF96F57D-5BE6-3641-95E7-599E9464A245}"/>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357829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20F-4AC9-4752-A836-935ABA80AAF4}"/>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3216C19A-F5F3-4863-A1C7-549E63253DB2}"/>
              </a:ext>
            </a:extLst>
          </p:cNvPr>
          <p:cNvSpPr>
            <a:spLocks noGrp="1" noChangeAspect="1"/>
          </p:cNvSpPr>
          <p:nvPr>
            <p:ph type="pic" sz="quarter" idx="10"/>
          </p:nvPr>
        </p:nvSpPr>
        <p:spPr>
          <a:xfrm>
            <a:off x="708342"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878D1872-224B-4415-B66D-B62B4EF1646F}"/>
              </a:ext>
            </a:extLst>
          </p:cNvPr>
          <p:cNvSpPr>
            <a:spLocks noGrp="1" noChangeAspect="1"/>
          </p:cNvSpPr>
          <p:nvPr>
            <p:ph type="pic" sz="quarter" idx="12"/>
          </p:nvPr>
        </p:nvSpPr>
        <p:spPr>
          <a:xfrm>
            <a:off x="3496491"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6432C2AA-8BAA-4E23-92B0-AE9C31CE0412}"/>
              </a:ext>
            </a:extLst>
          </p:cNvPr>
          <p:cNvSpPr>
            <a:spLocks noGrp="1" noChangeAspect="1"/>
          </p:cNvSpPr>
          <p:nvPr>
            <p:ph type="pic" sz="quarter" idx="14"/>
          </p:nvPr>
        </p:nvSpPr>
        <p:spPr>
          <a:xfrm>
            <a:off x="6284640"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FED39F0-CC8F-4B41-8755-08DC9822084D}"/>
              </a:ext>
            </a:extLst>
          </p:cNvPr>
          <p:cNvSpPr>
            <a:spLocks noGrp="1" noChangeAspect="1"/>
          </p:cNvSpPr>
          <p:nvPr>
            <p:ph type="pic" sz="quarter" idx="16"/>
          </p:nvPr>
        </p:nvSpPr>
        <p:spPr>
          <a:xfrm>
            <a:off x="9072789"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DC1226DD-EDFF-43D0-BB5B-7F43E23CB760}"/>
              </a:ext>
            </a:extLst>
          </p:cNvPr>
          <p:cNvSpPr>
            <a:spLocks noGrp="1"/>
          </p:cNvSpPr>
          <p:nvPr>
            <p:ph type="body" sz="quarter" idx="18"/>
          </p:nvPr>
        </p:nvSpPr>
        <p:spPr>
          <a:xfrm>
            <a:off x="617061"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BCB071A6-2EE8-4E28-A201-D82CE5589715}"/>
              </a:ext>
            </a:extLst>
          </p:cNvPr>
          <p:cNvSpPr>
            <a:spLocks noGrp="1"/>
          </p:cNvSpPr>
          <p:nvPr>
            <p:ph type="body" sz="quarter" idx="19"/>
          </p:nvPr>
        </p:nvSpPr>
        <p:spPr>
          <a:xfrm>
            <a:off x="340521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10B02836-9DAB-4365-B234-A1C257DFA5B8}"/>
              </a:ext>
            </a:extLst>
          </p:cNvPr>
          <p:cNvSpPr>
            <a:spLocks noGrp="1"/>
          </p:cNvSpPr>
          <p:nvPr>
            <p:ph type="body" sz="quarter" idx="20"/>
          </p:nvPr>
        </p:nvSpPr>
        <p:spPr>
          <a:xfrm>
            <a:off x="619320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DBE2EB0E-A3B6-4867-9EB8-2813D5F304A0}"/>
              </a:ext>
            </a:extLst>
          </p:cNvPr>
          <p:cNvSpPr>
            <a:spLocks noGrp="1"/>
          </p:cNvSpPr>
          <p:nvPr>
            <p:ph type="body" sz="quarter" idx="21"/>
          </p:nvPr>
        </p:nvSpPr>
        <p:spPr>
          <a:xfrm>
            <a:off x="898119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Graphical user interface&#10;&#10;Description automatically generated with low confidence">
            <a:extLst>
              <a:ext uri="{FF2B5EF4-FFF2-40B4-BE49-F238E27FC236}">
                <a16:creationId xmlns:a16="http://schemas.microsoft.com/office/drawing/2014/main" id="{BBFD8C86-437B-2F40-9D12-0D92ADBBF955}"/>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12" name="Rectangle 11">
            <a:extLst>
              <a:ext uri="{FF2B5EF4-FFF2-40B4-BE49-F238E27FC236}">
                <a16:creationId xmlns:a16="http://schemas.microsoft.com/office/drawing/2014/main" id="{6F3A29DB-CD05-894C-A1CA-9BDA4484614F}"/>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48266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pic>
        <p:nvPicPr>
          <p:cNvPr id="5" name="Picture 4" descr="Graphical user interface&#10;&#10;Description automatically generated with low confidence">
            <a:extLst>
              <a:ext uri="{FF2B5EF4-FFF2-40B4-BE49-F238E27FC236}">
                <a16:creationId xmlns:a16="http://schemas.microsoft.com/office/drawing/2014/main" id="{EF3CF2E5-655B-6A45-B9B0-056F01B49404}"/>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4" name="Rectangle 3">
            <a:extLst>
              <a:ext uri="{FF2B5EF4-FFF2-40B4-BE49-F238E27FC236}">
                <a16:creationId xmlns:a16="http://schemas.microsoft.com/office/drawing/2014/main" id="{42E12199-F22B-794C-B44F-903EA50EFC7D}"/>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381869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352071E5-A743-494D-A73E-2FC884910F04}"/>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5" name="Rectangle 4">
            <a:extLst>
              <a:ext uri="{FF2B5EF4-FFF2-40B4-BE49-F238E27FC236}">
                <a16:creationId xmlns:a16="http://schemas.microsoft.com/office/drawing/2014/main" id="{89DBAEC5-B735-BC49-99C9-0A822B3FE1BE}"/>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68125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0195EDF-A791-CB4D-A3B8-E2E8139CCB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39"/>
            <a:ext cx="7315200" cy="3474720"/>
          </a:xfrm>
        </p:spPr>
        <p:txBody>
          <a:bodyPr>
            <a:noAutofit/>
          </a:bodyPr>
          <a:lstStyle>
            <a:lvl1pPr>
              <a:defRPr sz="7200">
                <a:solidFill>
                  <a:schemeClr val="bg1"/>
                </a:solidFill>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7B97EF9D-2278-1A47-A98B-87A27B1532C2}"/>
              </a:ext>
            </a:extLst>
          </p:cNvPr>
          <p:cNvSpPr/>
          <p:nvPr userDrawn="1"/>
        </p:nvSpPr>
        <p:spPr>
          <a:xfrm>
            <a:off x="640080" y="6020752"/>
            <a:ext cx="3108960" cy="123111"/>
          </a:xfrm>
          <a:prstGeom prst="rect">
            <a:avLst/>
          </a:prstGeom>
        </p:spPr>
        <p:txBody>
          <a:bodyPr wrap="square" lIns="0" tIns="0" rIns="0" bIns="0">
            <a:spAutoFit/>
          </a:bodyPr>
          <a:lstStyle/>
          <a:p>
            <a:r>
              <a:rPr lang="en-US" sz="800" b="0" i="0" dirty="0">
                <a:solidFill>
                  <a:schemeClr val="bg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528118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DE1E70-4A54-450A-829E-00644A927BBA}"/>
              </a:ext>
            </a:extLst>
          </p:cNvPr>
          <p:cNvSpPr txBox="1"/>
          <p:nvPr userDrawn="1"/>
        </p:nvSpPr>
        <p:spPr>
          <a:xfrm>
            <a:off x="640080" y="1005840"/>
            <a:ext cx="6400800" cy="3170099"/>
          </a:xfrm>
          <a:prstGeom prst="rect">
            <a:avLst/>
          </a:prstGeom>
          <a:noFill/>
        </p:spPr>
        <p:txBody>
          <a:bodyPr wrap="square" rtlCol="0">
            <a:spAutoFit/>
          </a:bodyPr>
          <a:lstStyle/>
          <a:p>
            <a:r>
              <a:rPr lang="en-US" sz="4000" b="0" i="0" dirty="0">
                <a:solidFill>
                  <a:schemeClr val="bg1"/>
                </a:solidFill>
                <a:latin typeface="Segoe UI" panose="020B0502040204020203" pitchFamily="34" charset="0"/>
              </a:rPr>
              <a:t>Building a community that advances the profession of physical therapy to improve the health of society.</a:t>
            </a:r>
          </a:p>
        </p:txBody>
      </p:sp>
    </p:spTree>
    <p:extLst>
      <p:ext uri="{BB962C8B-B14F-4D97-AF65-F5344CB8AC3E}">
        <p14:creationId xmlns:p14="http://schemas.microsoft.com/office/powerpoint/2010/main" val="569728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1463040"/>
            <a:ext cx="1005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Graphical user interface&#10;&#10;Description automatically generated with low confidence">
            <a:extLst>
              <a:ext uri="{FF2B5EF4-FFF2-40B4-BE49-F238E27FC236}">
                <a16:creationId xmlns:a16="http://schemas.microsoft.com/office/drawing/2014/main" id="{C216097B-19D2-B644-A449-8604BA4ACD1D}"/>
              </a:ext>
            </a:extLst>
          </p:cNvPr>
          <p:cNvPicPr>
            <a:picLocks noChangeAspect="1"/>
          </p:cNvPicPr>
          <p:nvPr userDrawn="1"/>
        </p:nvPicPr>
        <p:blipFill rotWithShape="1">
          <a:blip r:embed="rId2"/>
          <a:srcRect t="93015"/>
          <a:stretch/>
        </p:blipFill>
        <p:spPr>
          <a:xfrm>
            <a:off x="1" y="6400800"/>
            <a:ext cx="12191999" cy="479066"/>
          </a:xfrm>
          <a:prstGeom prst="rect">
            <a:avLst/>
          </a:prstGeom>
        </p:spPr>
      </p:pic>
      <p:sp>
        <p:nvSpPr>
          <p:cNvPr id="6" name="Rectangle 5">
            <a:extLst>
              <a:ext uri="{FF2B5EF4-FFF2-40B4-BE49-F238E27FC236}">
                <a16:creationId xmlns:a16="http://schemas.microsoft.com/office/drawing/2014/main" id="{B849B7C2-89AF-0F4F-87F0-80B19095340B}"/>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82966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tro Paragraph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2926080"/>
            <a:ext cx="10058400" cy="298075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0A4786C-46FE-44BD-BA3B-EBCED400E57C}"/>
              </a:ext>
            </a:extLst>
          </p:cNvPr>
          <p:cNvSpPr>
            <a:spLocks noGrp="1"/>
          </p:cNvSpPr>
          <p:nvPr>
            <p:ph type="body" sz="quarter" idx="10"/>
          </p:nvPr>
        </p:nvSpPr>
        <p:spPr>
          <a:xfrm>
            <a:off x="640080" y="1463675"/>
            <a:ext cx="10058400" cy="1371600"/>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a:t>Click to edit Master text styles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E21757C7-7AC3-CE4E-9E80-A562BD2CE5E4}"/>
                  </a:ext>
                </a:extLst>
              </p14:cNvPr>
              <p14:cNvContentPartPr/>
              <p14:nvPr userDrawn="1"/>
            </p14:nvContentPartPr>
            <p14:xfrm>
              <a:off x="1562449" y="1770578"/>
              <a:ext cx="8280" cy="1080"/>
            </p14:xfrm>
          </p:contentPart>
        </mc:Choice>
        <mc:Fallback xmlns="">
          <p:pic>
            <p:nvPicPr>
              <p:cNvPr id="4" name="Ink 3">
                <a:extLst>
                  <a:ext uri="{FF2B5EF4-FFF2-40B4-BE49-F238E27FC236}">
                    <a16:creationId xmlns:a16="http://schemas.microsoft.com/office/drawing/2014/main" id="{E21757C7-7AC3-CE4E-9E80-A562BD2CE5E4}"/>
                  </a:ext>
                </a:extLst>
              </p:cNvPr>
              <p:cNvPicPr/>
              <p:nvPr/>
            </p:nvPicPr>
            <p:blipFill>
              <a:blip r:embed="rId4"/>
              <a:stretch>
                <a:fillRect/>
              </a:stretch>
            </p:blipFill>
            <p:spPr>
              <a:xfrm>
                <a:off x="1553449" y="1761578"/>
                <a:ext cx="25920" cy="18720"/>
              </a:xfrm>
              <a:prstGeom prst="rect">
                <a:avLst/>
              </a:prstGeom>
            </p:spPr>
          </p:pic>
        </mc:Fallback>
      </mc:AlternateContent>
      <p:pic>
        <p:nvPicPr>
          <p:cNvPr id="8" name="Picture 7" descr="Graphical user interface&#10;&#10;Description automatically generated with low confidence">
            <a:extLst>
              <a:ext uri="{FF2B5EF4-FFF2-40B4-BE49-F238E27FC236}">
                <a16:creationId xmlns:a16="http://schemas.microsoft.com/office/drawing/2014/main" id="{A1C086D3-16DA-2547-8952-F1173FA009A5}"/>
              </a:ext>
            </a:extLst>
          </p:cNvPr>
          <p:cNvPicPr>
            <a:picLocks noChangeAspect="1"/>
          </p:cNvPicPr>
          <p:nvPr userDrawn="1"/>
        </p:nvPicPr>
        <p:blipFill rotWithShape="1">
          <a:blip r:embed="rId5"/>
          <a:srcRect t="93015"/>
          <a:stretch/>
        </p:blipFill>
        <p:spPr>
          <a:xfrm>
            <a:off x="1" y="6378934"/>
            <a:ext cx="12191999" cy="479066"/>
          </a:xfrm>
          <a:prstGeom prst="rect">
            <a:avLst/>
          </a:prstGeom>
        </p:spPr>
      </p:pic>
      <p:sp>
        <p:nvSpPr>
          <p:cNvPr id="7" name="Rectangle 6">
            <a:extLst>
              <a:ext uri="{FF2B5EF4-FFF2-40B4-BE49-F238E27FC236}">
                <a16:creationId xmlns:a16="http://schemas.microsoft.com/office/drawing/2014/main" id="{717D0F78-5F7E-474B-B580-DE23A55DA228}"/>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121440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 Divider Slide">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ADEF3BE5-B8C0-1949-A31A-071AC16476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67349-DB0F-487C-8810-FC8B51951C24}"/>
              </a:ext>
            </a:extLst>
          </p:cNvPr>
          <p:cNvSpPr>
            <a:spLocks noGrp="1"/>
          </p:cNvSpPr>
          <p:nvPr>
            <p:ph type="title"/>
          </p:nvPr>
        </p:nvSpPr>
        <p:spPr>
          <a:xfrm>
            <a:off x="640080" y="822960"/>
            <a:ext cx="10058400" cy="1371600"/>
          </a:xfrm>
        </p:spPr>
        <p:txBody>
          <a:bodyPr anchor="b">
            <a:normAutofit/>
          </a:bodyPr>
          <a:lstStyle>
            <a:lvl1pPr>
              <a:defRPr sz="3600">
                <a:solidFill>
                  <a:schemeClr val="bg2"/>
                </a:solidFill>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889F5553-33A3-C74B-B051-B3E2DD622BA3}"/>
              </a:ext>
            </a:extLst>
          </p:cNvPr>
          <p:cNvSpPr/>
          <p:nvPr userDrawn="1"/>
        </p:nvSpPr>
        <p:spPr>
          <a:xfrm>
            <a:off x="640080" y="6020752"/>
            <a:ext cx="3108960" cy="123111"/>
          </a:xfrm>
          <a:prstGeom prst="rect">
            <a:avLst/>
          </a:prstGeom>
        </p:spPr>
        <p:txBody>
          <a:bodyPr wrap="square" lIns="0" tIns="0" rIns="0" bIns="0">
            <a:spAutoFit/>
          </a:bodyPr>
          <a:lstStyle/>
          <a:p>
            <a:r>
              <a:rPr lang="en-US" sz="800" b="0" i="0" dirty="0">
                <a:solidFill>
                  <a:schemeClr val="bg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73737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eed Divider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6747EA0-0249-A14C-890D-D4634B83EA0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40"/>
            <a:ext cx="7315200" cy="1828800"/>
          </a:xfrm>
        </p:spPr>
        <p:txBody>
          <a:bodyPr>
            <a:normAutofit/>
          </a:bodyPr>
          <a:lstStyle>
            <a:lvl1pPr>
              <a:defRPr sz="3600">
                <a:solidFill>
                  <a:schemeClr val="bg1"/>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1081567B-FB1F-5E42-AF5A-88C5656E8894}"/>
              </a:ext>
            </a:extLst>
          </p:cNvPr>
          <p:cNvSpPr/>
          <p:nvPr userDrawn="1"/>
        </p:nvSpPr>
        <p:spPr>
          <a:xfrm>
            <a:off x="640080" y="6020752"/>
            <a:ext cx="3108960" cy="123111"/>
          </a:xfrm>
          <a:prstGeom prst="rect">
            <a:avLst/>
          </a:prstGeom>
        </p:spPr>
        <p:txBody>
          <a:bodyPr wrap="square" lIns="0" tIns="0" rIns="0" bIns="0">
            <a:spAutoFit/>
          </a:bodyPr>
          <a:lstStyle/>
          <a:p>
            <a:r>
              <a:rPr lang="en-US" sz="800" b="0" i="0" dirty="0">
                <a:solidFill>
                  <a:schemeClr val="bg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0330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Graphical user interface&#10;&#10;Description automatically generated with low confidence">
            <a:extLst>
              <a:ext uri="{FF2B5EF4-FFF2-40B4-BE49-F238E27FC236}">
                <a16:creationId xmlns:a16="http://schemas.microsoft.com/office/drawing/2014/main" id="{78A3E746-22C8-AE40-AD63-6359B3917B17}"/>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6" name="Rectangle 5">
            <a:extLst>
              <a:ext uri="{FF2B5EF4-FFF2-40B4-BE49-F238E27FC236}">
                <a16:creationId xmlns:a16="http://schemas.microsoft.com/office/drawing/2014/main" id="{DF0A2649-3165-5549-A313-2B99DF4C60F9}"/>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364180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onten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B86971FC-E50D-42C5-85D9-FF1D1F756C98}"/>
              </a:ext>
            </a:extLst>
          </p:cNvPr>
          <p:cNvSpPr>
            <a:spLocks noGrp="1"/>
          </p:cNvSpPr>
          <p:nvPr>
            <p:ph type="body" sz="quarter" idx="11"/>
          </p:nvPr>
        </p:nvSpPr>
        <p:spPr>
          <a:xfrm>
            <a:off x="585216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1BA10946-1487-1A49-A24B-D61AF47A654A}"/>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9" name="Rectangle 8">
            <a:extLst>
              <a:ext uri="{FF2B5EF4-FFF2-40B4-BE49-F238E27FC236}">
                <a16:creationId xmlns:a16="http://schemas.microsoft.com/office/drawing/2014/main" id="{CEC07534-6EB6-664B-8CDD-004417E85AB9}"/>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421091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Subhead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0C53597D-4F1F-4956-91FE-1FA769B7C10E}"/>
              </a:ext>
            </a:extLst>
          </p:cNvPr>
          <p:cNvSpPr>
            <a:spLocks noGrp="1"/>
          </p:cNvSpPr>
          <p:nvPr>
            <p:ph type="pic" sz="quarter" idx="11"/>
          </p:nvPr>
        </p:nvSpPr>
        <p:spPr>
          <a:xfrm>
            <a:off x="5851525" y="1736724"/>
            <a:ext cx="4846638" cy="4389755"/>
          </a:xfrm>
        </p:spPr>
        <p:txBody>
          <a:bodyPr/>
          <a:lstStyle>
            <a:lvl1pPr marL="0" indent="0">
              <a:buFontTx/>
              <a:buNone/>
              <a:defRPr/>
            </a:lvl1pPr>
          </a:lstStyle>
          <a:p>
            <a:r>
              <a:rPr lang="en-US"/>
              <a:t>Click icon to add picture</a:t>
            </a:r>
            <a:endParaRPr lang="en-US" dirty="0"/>
          </a:p>
        </p:txBody>
      </p:sp>
      <p:pic>
        <p:nvPicPr>
          <p:cNvPr id="9" name="Picture 8" descr="Graphical user interface&#10;&#10;Description automatically generated with low confidence">
            <a:extLst>
              <a:ext uri="{FF2B5EF4-FFF2-40B4-BE49-F238E27FC236}">
                <a16:creationId xmlns:a16="http://schemas.microsoft.com/office/drawing/2014/main" id="{D95D10C2-A9D0-E14A-8C8C-4C67E1F7A0A0}"/>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8" name="Rectangle 7">
            <a:extLst>
              <a:ext uri="{FF2B5EF4-FFF2-40B4-BE49-F238E27FC236}">
                <a16:creationId xmlns:a16="http://schemas.microsoft.com/office/drawing/2014/main" id="{8C3D3194-98B7-824E-B833-DE08C7A2EA26}"/>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3389062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Full Blee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5745A1-62F6-4563-92E8-B2EB2AB5BF7B}"/>
              </a:ext>
            </a:extLst>
          </p:cNvPr>
          <p:cNvSpPr>
            <a:spLocks noGrp="1"/>
          </p:cNvSpPr>
          <p:nvPr>
            <p:ph type="pic" sz="quarter" idx="10"/>
          </p:nvPr>
        </p:nvSpPr>
        <p:spPr>
          <a:xfrm>
            <a:off x="0" y="0"/>
            <a:ext cx="12192000" cy="6400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pic>
        <p:nvPicPr>
          <p:cNvPr id="6" name="Picture 5" descr="Graphical user interface&#10;&#10;Description automatically generated with low confidence">
            <a:extLst>
              <a:ext uri="{FF2B5EF4-FFF2-40B4-BE49-F238E27FC236}">
                <a16:creationId xmlns:a16="http://schemas.microsoft.com/office/drawing/2014/main" id="{A64E4519-931C-1248-BFD1-E841F1815337}"/>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5" name="Rectangle 4">
            <a:extLst>
              <a:ext uri="{FF2B5EF4-FFF2-40B4-BE49-F238E27FC236}">
                <a16:creationId xmlns:a16="http://schemas.microsoft.com/office/drawing/2014/main" id="{7105960E-1171-C34B-919B-F81A7D9C867E}"/>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3682161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8F569-6101-470B-BF49-1B5C0605FBB8}"/>
              </a:ext>
            </a:extLst>
          </p:cNvPr>
          <p:cNvSpPr>
            <a:spLocks noGrp="1"/>
          </p:cNvSpPr>
          <p:nvPr>
            <p:ph type="title"/>
          </p:nvPr>
        </p:nvSpPr>
        <p:spPr>
          <a:xfrm>
            <a:off x="640080" y="457200"/>
            <a:ext cx="10058400" cy="9144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A35A3-DEE8-47C6-B60C-88F82F8B16D0}"/>
              </a:ext>
            </a:extLst>
          </p:cNvPr>
          <p:cNvSpPr>
            <a:spLocks noGrp="1"/>
          </p:cNvSpPr>
          <p:nvPr>
            <p:ph type="body" idx="1"/>
          </p:nvPr>
        </p:nvSpPr>
        <p:spPr>
          <a:xfrm>
            <a:off x="640080" y="1463040"/>
            <a:ext cx="10058400"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084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61" r:id="rId5"/>
    <p:sldLayoutId id="2147483652" r:id="rId6"/>
    <p:sldLayoutId id="2147483658" r:id="rId7"/>
    <p:sldLayoutId id="2147483659" r:id="rId8"/>
    <p:sldLayoutId id="2147483654" r:id="rId9"/>
    <p:sldLayoutId id="2147483662" r:id="rId10"/>
    <p:sldLayoutId id="2147483665" r:id="rId11"/>
    <p:sldLayoutId id="2147483660" r:id="rId12"/>
    <p:sldLayoutId id="2147483655" r:id="rId13"/>
    <p:sldLayoutId id="2147483664" r:id="rId14"/>
    <p:sldLayoutId id="2147483666" r:id="rId15"/>
  </p:sldLayoutIdLst>
  <p:txStyles>
    <p:titleStyle>
      <a:lvl1pPr algn="l" defTabSz="914400" rtl="0" eaLnBrk="1" latinLnBrk="0" hangingPunct="1">
        <a:lnSpc>
          <a:spcPct val="90000"/>
        </a:lnSpc>
        <a:spcBef>
          <a:spcPct val="0"/>
        </a:spcBef>
        <a:buNone/>
        <a:defRPr sz="3200" b="0" i="0" kern="1200">
          <a:solidFill>
            <a:schemeClr val="bg2"/>
          </a:solidFill>
          <a:latin typeface="Segoe UI" panose="020B0502040204020203" pitchFamily="34" charset="0"/>
          <a:ea typeface="+mj-ea"/>
          <a:cs typeface="Segoe UI" panose="020B0502040204020203" pitchFamily="34" charset="0"/>
        </a:defRPr>
      </a:lvl1pPr>
    </p:titleStyle>
    <p:body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b="0" i="0" kern="1200">
          <a:solidFill>
            <a:schemeClr val="tx2"/>
          </a:solidFill>
          <a:latin typeface="Segoe UI" panose="020B0502040204020203" pitchFamily="34" charset="0"/>
          <a:ea typeface="+mn-ea"/>
          <a:cs typeface="Segoe UI" panose="020B0502040204020203"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b="0" i="0" kern="1200">
          <a:solidFill>
            <a:schemeClr val="tx2"/>
          </a:solidFill>
          <a:latin typeface="Segoe UI" panose="020B0502040204020203" pitchFamily="34" charset="0"/>
          <a:ea typeface="+mn-ea"/>
          <a:cs typeface="Segoe UI" panose="020B0502040204020203"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b="0" i="0" kern="1200">
          <a:solidFill>
            <a:schemeClr val="tx2"/>
          </a:solidFill>
          <a:latin typeface="Segoe UI" panose="020B0502040204020203" pitchFamily="34" charset="0"/>
          <a:ea typeface="+mn-ea"/>
          <a:cs typeface="Segoe UI" panose="020B0502040204020203"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14.xml"/><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15.xml"/><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mailto:accreditation@apta.org"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mailto:michaelchevalier@apta.org" TargetMode="External"/><Relationship Id="rId5" Type="http://schemas.openxmlformats.org/officeDocument/2006/relationships/hyperlink" Target="mailto:doreenstiskal@apta.org" TargetMode="External"/><Relationship Id="rId4" Type="http://schemas.openxmlformats.org/officeDocument/2006/relationships/hyperlink" Target="mailto:maryromanello@apta.org"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50574-6E5A-4998-A21E-3E0A5FD54A9F}"/>
              </a:ext>
            </a:extLst>
          </p:cNvPr>
          <p:cNvSpPr>
            <a:spLocks noGrp="1"/>
          </p:cNvSpPr>
          <p:nvPr>
            <p:ph type="ctrTitle"/>
          </p:nvPr>
        </p:nvSpPr>
        <p:spPr/>
        <p:txBody>
          <a:bodyPr>
            <a:normAutofit/>
          </a:bodyPr>
          <a:lstStyle/>
          <a:p>
            <a:r>
              <a:rPr lang="en-US" dirty="0"/>
              <a:t>2025 CAPTE Annual Accreditation Report: Instructions for PT Programs</a:t>
            </a:r>
          </a:p>
        </p:txBody>
      </p:sp>
      <p:sp>
        <p:nvSpPr>
          <p:cNvPr id="9" name="Subtitle 8">
            <a:extLst>
              <a:ext uri="{FF2B5EF4-FFF2-40B4-BE49-F238E27FC236}">
                <a16:creationId xmlns:a16="http://schemas.microsoft.com/office/drawing/2014/main" id="{E9CCFF57-5F72-4D5C-86CC-0607E1DE5246}"/>
              </a:ext>
            </a:extLst>
          </p:cNvPr>
          <p:cNvSpPr>
            <a:spLocks noGrp="1"/>
          </p:cNvSpPr>
          <p:nvPr>
            <p:ph type="subTitle" idx="1"/>
          </p:nvPr>
        </p:nvSpPr>
        <p:spPr>
          <a:xfrm>
            <a:off x="640080" y="4846320"/>
            <a:ext cx="5099708" cy="914400"/>
          </a:xfrm>
        </p:spPr>
        <p:txBody>
          <a:bodyPr>
            <a:normAutofit/>
          </a:bodyPr>
          <a:lstStyle/>
          <a:p>
            <a:r>
              <a:rPr lang="en-US" dirty="0"/>
              <a:t>2025 Annual Accreditation Report Due Date:</a:t>
            </a:r>
          </a:p>
          <a:p>
            <a:r>
              <a:rPr lang="en-US" dirty="0"/>
              <a:t>Dec. 1, 2025</a:t>
            </a:r>
          </a:p>
        </p:txBody>
      </p:sp>
      <p:pic>
        <p:nvPicPr>
          <p:cNvPr id="16" name="Audio 15">
            <a:hlinkClick r:id="" action="ppaction://media"/>
            <a:extLst>
              <a:ext uri="{FF2B5EF4-FFF2-40B4-BE49-F238E27FC236}">
                <a16:creationId xmlns:a16="http://schemas.microsoft.com/office/drawing/2014/main" id="{B6BFE2BB-6414-9661-AA38-8F207969B4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8139976"/>
      </p:ext>
    </p:extLst>
  </p:cSld>
  <p:clrMapOvr>
    <a:masterClrMapping/>
  </p:clrMapOvr>
  <mc:AlternateContent xmlns:mc="http://schemas.openxmlformats.org/markup-compatibility/2006" xmlns:p14="http://schemas.microsoft.com/office/powerpoint/2010/main">
    <mc:Choice Requires="p14">
      <p:transition spd="slow" p14:dur="2000" advTm="31987"/>
    </mc:Choice>
    <mc:Fallback xmlns="">
      <p:transition spd="slow" advTm="31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Shifting to Costs to Students</a:t>
            </a:r>
          </a:p>
        </p:txBody>
      </p:sp>
      <p:pic>
        <p:nvPicPr>
          <p:cNvPr id="3" name="Audio 2">
            <a:hlinkClick r:id="" action="ppaction://media"/>
            <a:extLst>
              <a:ext uri="{FF2B5EF4-FFF2-40B4-BE49-F238E27FC236}">
                <a16:creationId xmlns:a16="http://schemas.microsoft.com/office/drawing/2014/main" id="{4A238FC3-60E8-F167-E31E-EFF9041C1D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248220"/>
      </p:ext>
    </p:extLst>
  </p:cSld>
  <p:clrMapOvr>
    <a:masterClrMapping/>
  </p:clrMapOvr>
  <mc:AlternateContent xmlns:mc="http://schemas.openxmlformats.org/markup-compatibility/2006">
    <mc:Choice xmlns:p14="http://schemas.microsoft.com/office/powerpoint/2010/main" Requires="p14">
      <p:transition spd="slow" p14:dur="2000" advTm="4765"/>
    </mc:Choice>
    <mc:Fallback>
      <p:transition spd="slow" advTm="4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64391-B8C0-EA8A-9027-1BCAD873426E}"/>
              </a:ext>
            </a:extLst>
          </p:cNvPr>
          <p:cNvSpPr>
            <a:spLocks noGrp="1"/>
          </p:cNvSpPr>
          <p:nvPr>
            <p:ph type="title"/>
          </p:nvPr>
        </p:nvSpPr>
        <p:spPr/>
        <p:txBody>
          <a:bodyPr/>
          <a:lstStyle/>
          <a:p>
            <a:r>
              <a:rPr lang="en-US" dirty="0"/>
              <a:t>Annual Tuition and Fees</a:t>
            </a:r>
          </a:p>
        </p:txBody>
      </p:sp>
      <p:sp>
        <p:nvSpPr>
          <p:cNvPr id="3" name="Content Placeholder 2">
            <a:extLst>
              <a:ext uri="{FF2B5EF4-FFF2-40B4-BE49-F238E27FC236}">
                <a16:creationId xmlns:a16="http://schemas.microsoft.com/office/drawing/2014/main" id="{5F98C9C3-B5EA-E42A-248A-CE03323A0183}"/>
              </a:ext>
            </a:extLst>
          </p:cNvPr>
          <p:cNvSpPr>
            <a:spLocks noGrp="1"/>
          </p:cNvSpPr>
          <p:nvPr>
            <p:ph idx="1"/>
          </p:nvPr>
        </p:nvSpPr>
        <p:spPr/>
        <p:txBody>
          <a:bodyPr/>
          <a:lstStyle/>
          <a:p>
            <a:r>
              <a:rPr lang="en-US" dirty="0"/>
              <a:t>4.1 Indicate the annual tuition full-time students paid in 2025. </a:t>
            </a:r>
          </a:p>
          <a:p>
            <a:pPr lvl="1"/>
            <a:r>
              <a:rPr lang="en-US" dirty="0"/>
              <a:t>4.1a – reflect only tuition paid at a public, in-state tuition</a:t>
            </a:r>
          </a:p>
          <a:p>
            <a:pPr lvl="1"/>
            <a:r>
              <a:rPr lang="en-US" dirty="0"/>
              <a:t>4.1b – reflect only tuition paid at a public, out-of-state tuition</a:t>
            </a:r>
          </a:p>
          <a:p>
            <a:pPr lvl="1"/>
            <a:r>
              <a:rPr lang="en-US" dirty="0"/>
              <a:t>4.1c. – reflect only tuition paid at a private institution</a:t>
            </a:r>
          </a:p>
          <a:p>
            <a:pPr lvl="1"/>
            <a:endParaRPr lang="en-US" dirty="0"/>
          </a:p>
          <a:p>
            <a:r>
              <a:rPr lang="en-US" dirty="0"/>
              <a:t>4.2 Indicate the annual institutional fees for a full-time student. </a:t>
            </a:r>
          </a:p>
          <a:p>
            <a:r>
              <a:rPr lang="en-US" dirty="0"/>
              <a:t>4.3 Indicate the total cost of other program related expenses.</a:t>
            </a:r>
          </a:p>
          <a:p>
            <a:r>
              <a:rPr lang="en-US" dirty="0"/>
              <a:t>4.4 Indicate the total costs for students who graduated or is expected to graduate in 2025. </a:t>
            </a:r>
          </a:p>
        </p:txBody>
      </p:sp>
      <p:pic>
        <p:nvPicPr>
          <p:cNvPr id="11" name="Audio 10">
            <a:hlinkClick r:id="" action="ppaction://media"/>
            <a:extLst>
              <a:ext uri="{FF2B5EF4-FFF2-40B4-BE49-F238E27FC236}">
                <a16:creationId xmlns:a16="http://schemas.microsoft.com/office/drawing/2014/main" id="{76E92D09-50DA-A6C5-93AD-D00FE8DA71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104032"/>
      </p:ext>
    </p:extLst>
  </p:cSld>
  <p:clrMapOvr>
    <a:masterClrMapping/>
  </p:clrMapOvr>
  <mc:AlternateContent xmlns:mc="http://schemas.openxmlformats.org/markup-compatibility/2006" xmlns:p14="http://schemas.microsoft.com/office/powerpoint/2010/main">
    <mc:Choice Requires="p14">
      <p:transition spd="slow" p14:dur="2000" advTm="52147"/>
    </mc:Choice>
    <mc:Fallback xmlns="">
      <p:transition spd="slow" advTm="5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EA50-BE5C-C673-22D9-9AE86FD86408}"/>
              </a:ext>
            </a:extLst>
          </p:cNvPr>
          <p:cNvSpPr>
            <a:spLocks noGrp="1"/>
          </p:cNvSpPr>
          <p:nvPr>
            <p:ph type="title"/>
          </p:nvPr>
        </p:nvSpPr>
        <p:spPr/>
        <p:txBody>
          <a:bodyPr/>
          <a:lstStyle/>
          <a:p>
            <a:r>
              <a:rPr lang="en-US" dirty="0"/>
              <a:t>Financial Assistance and Student Debt</a:t>
            </a:r>
          </a:p>
        </p:txBody>
      </p:sp>
      <p:sp>
        <p:nvSpPr>
          <p:cNvPr id="3" name="Content Placeholder 2">
            <a:extLst>
              <a:ext uri="{FF2B5EF4-FFF2-40B4-BE49-F238E27FC236}">
                <a16:creationId xmlns:a16="http://schemas.microsoft.com/office/drawing/2014/main" id="{1F873217-1CFD-9B2C-3D06-19834521B3DA}"/>
              </a:ext>
            </a:extLst>
          </p:cNvPr>
          <p:cNvSpPr>
            <a:spLocks noGrp="1"/>
          </p:cNvSpPr>
          <p:nvPr>
            <p:ph idx="1"/>
          </p:nvPr>
        </p:nvSpPr>
        <p:spPr/>
        <p:txBody>
          <a:bodyPr/>
          <a:lstStyle/>
          <a:p>
            <a:r>
              <a:rPr lang="en-US" dirty="0"/>
              <a:t>Questions 4.5a-4.5c – respond yes or no to these questions that inquire about financial assistance to students. </a:t>
            </a:r>
          </a:p>
          <a:p>
            <a:r>
              <a:rPr lang="en-US" dirty="0"/>
              <a:t>4.6a – Programs report aggregate data for 2025 cohorts with 10 or more students who graduated or are expected to graduate. </a:t>
            </a:r>
          </a:p>
          <a:p>
            <a:r>
              <a:rPr lang="en-US" dirty="0"/>
              <a:t>4.6b Indicate the average student debt the 2025 graduating cohort accumulated from their DPT program. </a:t>
            </a:r>
          </a:p>
          <a:p>
            <a:r>
              <a:rPr lang="en-US" dirty="0"/>
              <a:t>4.6c  Indicate the average post-secondary student debt for the program’s 2025 graduates. </a:t>
            </a:r>
          </a:p>
        </p:txBody>
      </p:sp>
      <p:pic>
        <p:nvPicPr>
          <p:cNvPr id="6" name="Audio 5">
            <a:hlinkClick r:id="" action="ppaction://media"/>
            <a:extLst>
              <a:ext uri="{FF2B5EF4-FFF2-40B4-BE49-F238E27FC236}">
                <a16:creationId xmlns:a16="http://schemas.microsoft.com/office/drawing/2014/main" id="{F1D1CACA-92B2-10CF-4A99-C9B7A588BD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8278763"/>
      </p:ext>
    </p:extLst>
  </p:cSld>
  <p:clrMapOvr>
    <a:masterClrMapping/>
  </p:clrMapOvr>
  <mc:AlternateContent xmlns:mc="http://schemas.openxmlformats.org/markup-compatibility/2006" xmlns:p14="http://schemas.microsoft.com/office/powerpoint/2010/main">
    <mc:Choice Requires="p14">
      <p:transition spd="slow" p14:dur="2000" advTm="141834"/>
    </mc:Choice>
    <mc:Fallback xmlns="">
      <p:transition spd="slow" advTm="141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A3D8F-1F38-453A-9F0D-B95FFB2A38EF}"/>
              </a:ext>
            </a:extLst>
          </p:cNvPr>
          <p:cNvSpPr>
            <a:spLocks noGrp="1"/>
          </p:cNvSpPr>
          <p:nvPr>
            <p:ph type="title"/>
          </p:nvPr>
        </p:nvSpPr>
        <p:spPr/>
        <p:txBody>
          <a:bodyPr/>
          <a:lstStyle/>
          <a:p>
            <a:r>
              <a:rPr lang="en-US" dirty="0"/>
              <a:t>Shifting to Program Budgets</a:t>
            </a:r>
          </a:p>
        </p:txBody>
      </p:sp>
      <p:pic>
        <p:nvPicPr>
          <p:cNvPr id="9" name="Audio 8">
            <a:hlinkClick r:id="" action="ppaction://media"/>
            <a:extLst>
              <a:ext uri="{FF2B5EF4-FFF2-40B4-BE49-F238E27FC236}">
                <a16:creationId xmlns:a16="http://schemas.microsoft.com/office/drawing/2014/main" id="{E0726F01-3381-189B-E325-05816F68E8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0248043"/>
      </p:ext>
    </p:extLst>
  </p:cSld>
  <p:clrMapOvr>
    <a:masterClrMapping/>
  </p:clrMapOvr>
  <mc:AlternateContent xmlns:mc="http://schemas.openxmlformats.org/markup-compatibility/2006" xmlns:p14="http://schemas.microsoft.com/office/powerpoint/2010/main">
    <mc:Choice Requires="p14">
      <p:transition spd="slow" p14:dur="2000" advTm="6543"/>
    </mc:Choice>
    <mc:Fallback xmlns="">
      <p:transition spd="slow" advTm="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17C90-7345-0C08-EC2B-DA63FA972890}"/>
              </a:ext>
            </a:extLst>
          </p:cNvPr>
          <p:cNvSpPr>
            <a:spLocks noGrp="1"/>
          </p:cNvSpPr>
          <p:nvPr>
            <p:ph type="title"/>
          </p:nvPr>
        </p:nvSpPr>
        <p:spPr/>
        <p:txBody>
          <a:bodyPr/>
          <a:lstStyle/>
          <a:p>
            <a:r>
              <a:rPr lang="en-US" dirty="0"/>
              <a:t>Program Budget	</a:t>
            </a:r>
          </a:p>
        </p:txBody>
      </p:sp>
      <p:sp>
        <p:nvSpPr>
          <p:cNvPr id="3" name="Content Placeholder 2">
            <a:extLst>
              <a:ext uri="{FF2B5EF4-FFF2-40B4-BE49-F238E27FC236}">
                <a16:creationId xmlns:a16="http://schemas.microsoft.com/office/drawing/2014/main" id="{001F40BB-B370-4722-05F6-5712F4E2A4FA}"/>
              </a:ext>
            </a:extLst>
          </p:cNvPr>
          <p:cNvSpPr>
            <a:spLocks noGrp="1"/>
          </p:cNvSpPr>
          <p:nvPr>
            <p:ph idx="1"/>
          </p:nvPr>
        </p:nvSpPr>
        <p:spPr/>
        <p:txBody>
          <a:bodyPr>
            <a:normAutofit fontScale="92500" lnSpcReduction="10000"/>
          </a:bodyPr>
          <a:lstStyle/>
          <a:p>
            <a:r>
              <a:rPr lang="en-US" dirty="0"/>
              <a:t>5.1 and 5.1a– Indicate whether these responses represent an expansion program and if an expansion, does it have a separate budget.</a:t>
            </a:r>
          </a:p>
          <a:p>
            <a:r>
              <a:rPr lang="en-US" dirty="0"/>
              <a:t>Questions 5.2a – 5.2c and 5.2 a -5.3c program budget decrease of 10% since last year or 25% over three years. </a:t>
            </a:r>
          </a:p>
          <a:p>
            <a:pPr lvl="1"/>
            <a:r>
              <a:rPr lang="en-US" dirty="0"/>
              <a:t>Include the total budget by year for 2022, 2023, and 2024.</a:t>
            </a:r>
          </a:p>
          <a:p>
            <a:pPr lvl="1"/>
            <a:r>
              <a:rPr lang="en-US" dirty="0"/>
              <a:t>The questions in 5.2 address salary budgets.</a:t>
            </a:r>
          </a:p>
          <a:p>
            <a:pPr lvl="1"/>
            <a:r>
              <a:rPr lang="en-US" dirty="0"/>
              <a:t>The questions in 5.3 address operating budgets, excluding salary and benefits</a:t>
            </a:r>
          </a:p>
          <a:p>
            <a:r>
              <a:rPr lang="en-US" dirty="0"/>
              <a:t>5.4 Indicate the total budget for core faculty and staff. </a:t>
            </a:r>
          </a:p>
          <a:p>
            <a:r>
              <a:rPr lang="en-US" dirty="0"/>
              <a:t>5.5 Indicate operating expense budget </a:t>
            </a:r>
          </a:p>
          <a:p>
            <a:pPr marL="0" indent="0">
              <a:buNone/>
            </a:pPr>
            <a:endParaRPr lang="en-US" dirty="0"/>
          </a:p>
        </p:txBody>
      </p:sp>
      <p:pic>
        <p:nvPicPr>
          <p:cNvPr id="11" name="Audio 10">
            <a:hlinkClick r:id="" action="ppaction://media"/>
            <a:extLst>
              <a:ext uri="{FF2B5EF4-FFF2-40B4-BE49-F238E27FC236}">
                <a16:creationId xmlns:a16="http://schemas.microsoft.com/office/drawing/2014/main" id="{3300676C-A1F3-2E53-CB0F-0AE6FC7553E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09801010"/>
      </p:ext>
    </p:extLst>
  </p:cSld>
  <p:clrMapOvr>
    <a:masterClrMapping/>
  </p:clrMapOvr>
  <mc:AlternateContent xmlns:mc="http://schemas.openxmlformats.org/markup-compatibility/2006" xmlns:p14="http://schemas.microsoft.com/office/powerpoint/2010/main">
    <mc:Choice Requires="p14">
      <p:transition spd="slow" p14:dur="2000" advTm="66147"/>
    </mc:Choice>
    <mc:Fallback xmlns="">
      <p:transition spd="slow" advTm="66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E5BF-F590-C338-9743-A11844B61D37}"/>
              </a:ext>
            </a:extLst>
          </p:cNvPr>
          <p:cNvSpPr>
            <a:spLocks noGrp="1"/>
          </p:cNvSpPr>
          <p:nvPr>
            <p:ph type="title"/>
          </p:nvPr>
        </p:nvSpPr>
        <p:spPr/>
        <p:txBody>
          <a:bodyPr/>
          <a:lstStyle/>
          <a:p>
            <a:r>
              <a:rPr lang="en-US" dirty="0"/>
              <a:t>Faculty 50% Rule	</a:t>
            </a:r>
          </a:p>
        </p:txBody>
      </p:sp>
      <p:sp>
        <p:nvSpPr>
          <p:cNvPr id="3" name="Content Placeholder 2">
            <a:extLst>
              <a:ext uri="{FF2B5EF4-FFF2-40B4-BE49-F238E27FC236}">
                <a16:creationId xmlns:a16="http://schemas.microsoft.com/office/drawing/2014/main" id="{2EE246C8-8FDD-9353-351E-165F3E81EAB6}"/>
              </a:ext>
            </a:extLst>
          </p:cNvPr>
          <p:cNvSpPr>
            <a:spLocks noGrp="1"/>
          </p:cNvSpPr>
          <p:nvPr>
            <p:ph idx="1"/>
          </p:nvPr>
        </p:nvSpPr>
        <p:spPr>
          <a:xfrm>
            <a:off x="640080" y="1474328"/>
            <a:ext cx="10058400" cy="4572000"/>
          </a:xfrm>
        </p:spPr>
        <p:txBody>
          <a:bodyPr/>
          <a:lstStyle/>
          <a:p>
            <a:r>
              <a:rPr lang="en-US" dirty="0"/>
              <a:t>6.1 Indicate the number of full-time and part-time core faculty with academic doctoral degrees.</a:t>
            </a:r>
          </a:p>
          <a:p>
            <a:r>
              <a:rPr lang="en-US" dirty="0"/>
              <a:t>6.2 Indicate the total number of full-time and part-time core faculty working in the program.</a:t>
            </a:r>
          </a:p>
          <a:p>
            <a:r>
              <a:rPr lang="en-US" dirty="0"/>
              <a:t>6.2a Indicate the percentage of full-time and part-time core faculty holding an academic doctoral degree.</a:t>
            </a:r>
          </a:p>
          <a:p>
            <a:r>
              <a:rPr lang="en-US" dirty="0"/>
              <a:t>6.2b – Provide an explanation if the percentage in 6.2a is less than 50%.</a:t>
            </a:r>
          </a:p>
        </p:txBody>
      </p:sp>
      <p:pic>
        <p:nvPicPr>
          <p:cNvPr id="9" name="Audio 8">
            <a:hlinkClick r:id="" action="ppaction://media"/>
            <a:extLst>
              <a:ext uri="{FF2B5EF4-FFF2-40B4-BE49-F238E27FC236}">
                <a16:creationId xmlns:a16="http://schemas.microsoft.com/office/drawing/2014/main" id="{94C30AEE-95B3-83D1-8BED-A617E86427D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235021"/>
      </p:ext>
    </p:extLst>
  </p:cSld>
  <p:clrMapOvr>
    <a:masterClrMapping/>
  </p:clrMapOvr>
  <mc:AlternateContent xmlns:mc="http://schemas.openxmlformats.org/markup-compatibility/2006" xmlns:p14="http://schemas.microsoft.com/office/powerpoint/2010/main">
    <mc:Choice Requires="p14">
      <p:transition spd="slow" p14:dur="2000" advTm="33409"/>
    </mc:Choice>
    <mc:Fallback xmlns="">
      <p:transition spd="slow" advTm="3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33AE-C606-1ED9-8DF0-931B8DB7509A}"/>
              </a:ext>
            </a:extLst>
          </p:cNvPr>
          <p:cNvSpPr>
            <a:spLocks noGrp="1"/>
          </p:cNvSpPr>
          <p:nvPr>
            <p:ph type="title"/>
          </p:nvPr>
        </p:nvSpPr>
        <p:spPr/>
        <p:txBody>
          <a:bodyPr/>
          <a:lstStyle/>
          <a:p>
            <a:r>
              <a:rPr lang="en-US" dirty="0"/>
              <a:t>Space Allocations</a:t>
            </a:r>
          </a:p>
        </p:txBody>
      </p:sp>
      <p:sp>
        <p:nvSpPr>
          <p:cNvPr id="3" name="Content Placeholder 2">
            <a:extLst>
              <a:ext uri="{FF2B5EF4-FFF2-40B4-BE49-F238E27FC236}">
                <a16:creationId xmlns:a16="http://schemas.microsoft.com/office/drawing/2014/main" id="{3E7A7AFB-8112-89D1-9034-930A49647210}"/>
              </a:ext>
            </a:extLst>
          </p:cNvPr>
          <p:cNvSpPr>
            <a:spLocks noGrp="1"/>
          </p:cNvSpPr>
          <p:nvPr>
            <p:ph idx="1"/>
          </p:nvPr>
        </p:nvSpPr>
        <p:spPr/>
        <p:txBody>
          <a:bodyPr/>
          <a:lstStyle/>
          <a:p>
            <a:r>
              <a:rPr lang="en-US" dirty="0"/>
              <a:t>7.1a – Indicate whether the program experienced a decrease in square footage of laboratory space routinely used by the program. </a:t>
            </a:r>
          </a:p>
          <a:p>
            <a:r>
              <a:rPr lang="en-US" dirty="0"/>
              <a:t>7.1b – If the response in 7.1a is yes, indicate the impact of the change on the program.</a:t>
            </a:r>
          </a:p>
          <a:p>
            <a:r>
              <a:rPr lang="en-US" dirty="0"/>
              <a:t>7.1c – Indicate the previous and current square footage.</a:t>
            </a:r>
          </a:p>
        </p:txBody>
      </p:sp>
      <p:pic>
        <p:nvPicPr>
          <p:cNvPr id="14" name="Audio 13">
            <a:hlinkClick r:id="" action="ppaction://media"/>
            <a:extLst>
              <a:ext uri="{FF2B5EF4-FFF2-40B4-BE49-F238E27FC236}">
                <a16:creationId xmlns:a16="http://schemas.microsoft.com/office/drawing/2014/main" id="{7BA332FB-8C3E-A5AA-DB70-BBC10E691A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1432771"/>
      </p:ext>
    </p:extLst>
  </p:cSld>
  <p:clrMapOvr>
    <a:masterClrMapping/>
  </p:clrMapOvr>
  <mc:AlternateContent xmlns:mc="http://schemas.openxmlformats.org/markup-compatibility/2006" xmlns:p14="http://schemas.microsoft.com/office/powerpoint/2010/main">
    <mc:Choice Requires="p14">
      <p:transition spd="slow" p14:dur="2000" advTm="32261"/>
    </mc:Choice>
    <mc:Fallback xmlns="">
      <p:transition spd="slow" advTm="3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2F07-3558-0B00-67DC-6C8EABC7B611}"/>
              </a:ext>
            </a:extLst>
          </p:cNvPr>
          <p:cNvSpPr>
            <a:spLocks noGrp="1"/>
          </p:cNvSpPr>
          <p:nvPr>
            <p:ph type="title"/>
          </p:nvPr>
        </p:nvSpPr>
        <p:spPr/>
        <p:txBody>
          <a:bodyPr/>
          <a:lstStyle/>
          <a:p>
            <a:r>
              <a:rPr lang="en-US" dirty="0"/>
              <a:t>Clinical Education</a:t>
            </a:r>
          </a:p>
        </p:txBody>
      </p:sp>
      <p:sp>
        <p:nvSpPr>
          <p:cNvPr id="3" name="Content Placeholder 2">
            <a:extLst>
              <a:ext uri="{FF2B5EF4-FFF2-40B4-BE49-F238E27FC236}">
                <a16:creationId xmlns:a16="http://schemas.microsoft.com/office/drawing/2014/main" id="{A5377423-5A0C-8434-B988-4C4107B867AC}"/>
              </a:ext>
            </a:extLst>
          </p:cNvPr>
          <p:cNvSpPr>
            <a:spLocks noGrp="1"/>
          </p:cNvSpPr>
          <p:nvPr>
            <p:ph idx="1"/>
          </p:nvPr>
        </p:nvSpPr>
        <p:spPr/>
        <p:txBody>
          <a:bodyPr>
            <a:normAutofit fontScale="85000" lnSpcReduction="20000"/>
          </a:bodyPr>
          <a:lstStyle/>
          <a:p>
            <a:r>
              <a:rPr lang="en-US" dirty="0"/>
              <a:t>8.1 Indicate the number of active clinical education agreements.</a:t>
            </a:r>
          </a:p>
          <a:p>
            <a:r>
              <a:rPr lang="en-US" dirty="0"/>
              <a:t>8.1a Indicate the number of clinical sites where the program placed students between Jan. 1, and Dec. 31, 2025.</a:t>
            </a:r>
          </a:p>
          <a:p>
            <a:r>
              <a:rPr lang="en-US" dirty="0"/>
              <a:t>8.2 and 8.2a – indicate whether the program has the depth and breadth of clinical sites needed for every student to achieve entry-level competence.</a:t>
            </a:r>
          </a:p>
          <a:p>
            <a:r>
              <a:rPr lang="en-US" dirty="0"/>
              <a:t>8.3 and 8.3a asks if students were placed in clinical education experiences in 2025 and if not, provide a reason.</a:t>
            </a:r>
          </a:p>
          <a:p>
            <a:r>
              <a:rPr lang="en-US" dirty="0"/>
              <a:t>8.4 Identify how many clinical instructors used in 2025 were Credentialed Clinical Instructions</a:t>
            </a:r>
          </a:p>
          <a:p>
            <a:r>
              <a:rPr lang="en-US" dirty="0"/>
              <a:t>8.5 Provide the number of clinical instructors used in 2025 </a:t>
            </a:r>
            <a:r>
              <a:rPr lang="en-US" dirty="0">
                <a:latin typeface="+mn-lt"/>
              </a:rPr>
              <a:t>that </a:t>
            </a:r>
            <a:r>
              <a:rPr lang="en-US" dirty="0">
                <a:effectLst/>
                <a:latin typeface="+mn-lt"/>
                <a:ea typeface="Calibri" panose="020F0502020204030204" pitchFamily="34" charset="0"/>
              </a:rPr>
              <a:t>held some type of certification of advanced clinical skill (e.g., ABPTS, FAAOMPT, other; but not first aid/CPR.</a:t>
            </a:r>
          </a:p>
          <a:p>
            <a:r>
              <a:rPr lang="en-US" dirty="0">
                <a:latin typeface="+mn-lt"/>
              </a:rPr>
              <a:t>8.6a-8.6f address students’ timely clinical experience. </a:t>
            </a:r>
          </a:p>
        </p:txBody>
      </p:sp>
      <p:pic>
        <p:nvPicPr>
          <p:cNvPr id="5" name="Audio 4">
            <a:hlinkClick r:id="" action="ppaction://media"/>
            <a:extLst>
              <a:ext uri="{FF2B5EF4-FFF2-40B4-BE49-F238E27FC236}">
                <a16:creationId xmlns:a16="http://schemas.microsoft.com/office/drawing/2014/main" id="{32C38593-981D-56AD-C701-8495D8CB89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4100741"/>
      </p:ext>
    </p:extLst>
  </p:cSld>
  <p:clrMapOvr>
    <a:masterClrMapping/>
  </p:clrMapOvr>
  <mc:AlternateContent xmlns:mc="http://schemas.openxmlformats.org/markup-compatibility/2006" xmlns:p14="http://schemas.microsoft.com/office/powerpoint/2010/main">
    <mc:Choice Requires="p14">
      <p:transition spd="slow" p14:dur="2000" advTm="126478"/>
    </mc:Choice>
    <mc:Fallback xmlns="">
      <p:transition spd="slow" advTm="126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3DFFBA-B5AB-4364-BD2B-D4F25ED10DFB}"/>
              </a:ext>
            </a:extLst>
          </p:cNvPr>
          <p:cNvSpPr>
            <a:spLocks noGrp="1"/>
          </p:cNvSpPr>
          <p:nvPr>
            <p:ph type="title"/>
          </p:nvPr>
        </p:nvSpPr>
        <p:spPr/>
        <p:txBody>
          <a:bodyPr/>
          <a:lstStyle/>
          <a:p>
            <a:r>
              <a:rPr lang="en-US" dirty="0"/>
              <a:t>Admission Information</a:t>
            </a:r>
          </a:p>
        </p:txBody>
      </p:sp>
      <p:graphicFrame>
        <p:nvGraphicFramePr>
          <p:cNvPr id="7" name="Content Placeholder 6">
            <a:extLst>
              <a:ext uri="{FF2B5EF4-FFF2-40B4-BE49-F238E27FC236}">
                <a16:creationId xmlns:a16="http://schemas.microsoft.com/office/drawing/2014/main" id="{821287A5-DC34-46EE-8801-F0EE50069688}"/>
              </a:ext>
            </a:extLst>
          </p:cNvPr>
          <p:cNvGraphicFramePr>
            <a:graphicFrameLocks noGrp="1"/>
          </p:cNvGraphicFramePr>
          <p:nvPr>
            <p:ph idx="1"/>
            <p:extLst>
              <p:ext uri="{D42A27DB-BD31-4B8C-83A1-F6EECF244321}">
                <p14:modId xmlns:p14="http://schemas.microsoft.com/office/powerpoint/2010/main" val="2483650705"/>
              </p:ext>
            </p:extLst>
          </p:nvPr>
        </p:nvGraphicFramePr>
        <p:xfrm>
          <a:off x="639763" y="1463675"/>
          <a:ext cx="100584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725D9A1C-E3F7-CE38-2592-C28A3C394CD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9956100"/>
      </p:ext>
    </p:extLst>
  </p:cSld>
  <p:clrMapOvr>
    <a:masterClrMapping/>
  </p:clrMapOvr>
  <mc:AlternateContent xmlns:mc="http://schemas.openxmlformats.org/markup-compatibility/2006" xmlns:p14="http://schemas.microsoft.com/office/powerpoint/2010/main">
    <mc:Choice Requires="p14">
      <p:transition spd="slow" p14:dur="2000" advTm="47877"/>
    </mc:Choice>
    <mc:Fallback xmlns="">
      <p:transition spd="slow" advTm="4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3DFFBA-B5AB-4364-BD2B-D4F25ED10DFB}"/>
              </a:ext>
            </a:extLst>
          </p:cNvPr>
          <p:cNvSpPr>
            <a:spLocks noGrp="1"/>
          </p:cNvSpPr>
          <p:nvPr>
            <p:ph type="title"/>
          </p:nvPr>
        </p:nvSpPr>
        <p:spPr/>
        <p:txBody>
          <a:bodyPr/>
          <a:lstStyle/>
          <a:p>
            <a:r>
              <a:rPr lang="en-US" dirty="0"/>
              <a:t>Admission Information</a:t>
            </a:r>
          </a:p>
        </p:txBody>
      </p:sp>
      <p:graphicFrame>
        <p:nvGraphicFramePr>
          <p:cNvPr id="7" name="Content Placeholder 6">
            <a:extLst>
              <a:ext uri="{FF2B5EF4-FFF2-40B4-BE49-F238E27FC236}">
                <a16:creationId xmlns:a16="http://schemas.microsoft.com/office/drawing/2014/main" id="{821287A5-DC34-46EE-8801-F0EE50069688}"/>
              </a:ext>
            </a:extLst>
          </p:cNvPr>
          <p:cNvGraphicFramePr>
            <a:graphicFrameLocks noGrp="1"/>
          </p:cNvGraphicFramePr>
          <p:nvPr>
            <p:ph idx="1"/>
            <p:extLst>
              <p:ext uri="{D42A27DB-BD31-4B8C-83A1-F6EECF244321}">
                <p14:modId xmlns:p14="http://schemas.microsoft.com/office/powerpoint/2010/main" val="2960247445"/>
              </p:ext>
            </p:extLst>
          </p:nvPr>
        </p:nvGraphicFramePr>
        <p:xfrm>
          <a:off x="639763" y="1463675"/>
          <a:ext cx="100584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43F0A3DD-0FA6-7ECE-1BD5-0834CE0EE57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7431892"/>
      </p:ext>
    </p:extLst>
  </p:cSld>
  <p:clrMapOvr>
    <a:masterClrMapping/>
  </p:clrMapOvr>
  <mc:AlternateContent xmlns:mc="http://schemas.openxmlformats.org/markup-compatibility/2006" xmlns:p14="http://schemas.microsoft.com/office/powerpoint/2010/main">
    <mc:Choice Requires="p14">
      <p:transition spd="slow" p14:dur="2000" advTm="29711"/>
    </mc:Choice>
    <mc:Fallback xmlns="">
      <p:transition spd="slow" advTm="29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DA87-CF98-476C-A5CC-297EDB06782D}"/>
              </a:ext>
            </a:extLst>
          </p:cNvPr>
          <p:cNvSpPr>
            <a:spLocks noGrp="1"/>
          </p:cNvSpPr>
          <p:nvPr>
            <p:ph type="title"/>
          </p:nvPr>
        </p:nvSpPr>
        <p:spPr/>
        <p:txBody>
          <a:bodyPr/>
          <a:lstStyle/>
          <a:p>
            <a:r>
              <a:rPr lang="en-US" dirty="0"/>
              <a:t>Programs submit their Annual Accreditation Report in the CAPTE portal.</a:t>
            </a:r>
          </a:p>
        </p:txBody>
      </p:sp>
      <p:sp>
        <p:nvSpPr>
          <p:cNvPr id="3" name="Content Placeholder 2">
            <a:extLst>
              <a:ext uri="{FF2B5EF4-FFF2-40B4-BE49-F238E27FC236}">
                <a16:creationId xmlns:a16="http://schemas.microsoft.com/office/drawing/2014/main" id="{FBCC8083-AD68-4443-9E71-DD29B07F7EC8}"/>
              </a:ext>
            </a:extLst>
          </p:cNvPr>
          <p:cNvSpPr>
            <a:spLocks noGrp="1"/>
          </p:cNvSpPr>
          <p:nvPr>
            <p:ph idx="1"/>
          </p:nvPr>
        </p:nvSpPr>
        <p:spPr/>
        <p:txBody>
          <a:bodyPr/>
          <a:lstStyle/>
          <a:p>
            <a:r>
              <a:rPr lang="en-US" dirty="0"/>
              <a:t>Responses to the 2025 Annual Accreditation Report reference events between Jan. 1, 2025 and Dec. 31, 2025 unless otherwise noted. </a:t>
            </a:r>
          </a:p>
          <a:p>
            <a:r>
              <a:rPr lang="en-US" dirty="0"/>
              <a:t>Review the Glossary of Terms in the PT instructions document</a:t>
            </a:r>
          </a:p>
          <a:p>
            <a:r>
              <a:rPr lang="en-US" dirty="0"/>
              <a:t>Programs should use the faculty workload calculations on pages 5 and 6 of the instructions.</a:t>
            </a:r>
            <a:br>
              <a:rPr lang="en-US" dirty="0"/>
            </a:br>
            <a:endParaRPr lang="en-US" dirty="0"/>
          </a:p>
        </p:txBody>
      </p:sp>
    </p:spTree>
    <p:extLst>
      <p:ext uri="{BB962C8B-B14F-4D97-AF65-F5344CB8AC3E}">
        <p14:creationId xmlns:p14="http://schemas.microsoft.com/office/powerpoint/2010/main" val="2890644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9B0EB-EADC-9A3F-2B0E-E6AD524D28AA}"/>
              </a:ext>
            </a:extLst>
          </p:cNvPr>
          <p:cNvSpPr>
            <a:spLocks noGrp="1"/>
          </p:cNvSpPr>
          <p:nvPr>
            <p:ph type="title"/>
          </p:nvPr>
        </p:nvSpPr>
        <p:spPr/>
        <p:txBody>
          <a:bodyPr/>
          <a:lstStyle/>
          <a:p>
            <a:r>
              <a:rPr lang="en-US" dirty="0"/>
              <a:t>Information about Matriculating Students in 2025</a:t>
            </a:r>
          </a:p>
        </p:txBody>
      </p:sp>
      <p:sp>
        <p:nvSpPr>
          <p:cNvPr id="3" name="Content Placeholder 2">
            <a:extLst>
              <a:ext uri="{FF2B5EF4-FFF2-40B4-BE49-F238E27FC236}">
                <a16:creationId xmlns:a16="http://schemas.microsoft.com/office/drawing/2014/main" id="{A8E9125F-9190-1C1D-5660-803496A84939}"/>
              </a:ext>
            </a:extLst>
          </p:cNvPr>
          <p:cNvSpPr>
            <a:spLocks noGrp="1"/>
          </p:cNvSpPr>
          <p:nvPr>
            <p:ph idx="1"/>
          </p:nvPr>
        </p:nvSpPr>
        <p:spPr/>
        <p:txBody>
          <a:bodyPr>
            <a:normAutofit lnSpcReduction="10000"/>
          </a:bodyPr>
          <a:lstStyle/>
          <a:p>
            <a:r>
              <a:rPr lang="en-US" dirty="0"/>
              <a:t>Provide numbers for the class of students admitted in 2025.</a:t>
            </a:r>
          </a:p>
          <a:p>
            <a:pPr lvl="1"/>
            <a:r>
              <a:rPr lang="en-US" dirty="0"/>
              <a:t>10.1 - Number of applicants.</a:t>
            </a:r>
          </a:p>
          <a:p>
            <a:pPr lvl="1"/>
            <a:r>
              <a:rPr lang="en-US" dirty="0"/>
              <a:t>10.2 - Number of applicants who met all admission criteria.</a:t>
            </a:r>
          </a:p>
          <a:p>
            <a:pPr lvl="1"/>
            <a:r>
              <a:rPr lang="en-US" dirty="0"/>
              <a:t>10.3 – Number of applicants offered admission to the entering class of 2025. This includes offers to alternate or waitlisted applicants.</a:t>
            </a:r>
          </a:p>
          <a:p>
            <a:pPr lvl="1"/>
            <a:r>
              <a:rPr lang="en-US" dirty="0"/>
              <a:t>10.4 – Number of new students enrolled in the professional phase of the program.</a:t>
            </a:r>
          </a:p>
          <a:p>
            <a:pPr lvl="1"/>
            <a:r>
              <a:rPr lang="en-US" dirty="0"/>
              <a:t>10.5 – Indicate if the number in 10.4 is more than 10% higher than the CAPTE approved cohort size.</a:t>
            </a:r>
          </a:p>
          <a:p>
            <a:pPr lvl="2"/>
            <a:r>
              <a:rPr lang="en-US" dirty="0"/>
              <a:t>10.5a – If 10.5 is yes, describe the impact on the program.</a:t>
            </a:r>
          </a:p>
          <a:p>
            <a:pPr lvl="2"/>
            <a:r>
              <a:rPr lang="en-US" dirty="0"/>
              <a:t>10.5b – If 10.5 is yes, state the number and percentage over the approved cohort cap size.</a:t>
            </a:r>
          </a:p>
        </p:txBody>
      </p:sp>
      <p:pic>
        <p:nvPicPr>
          <p:cNvPr id="9" name="Audio 8">
            <a:hlinkClick r:id="" action="ppaction://media"/>
            <a:extLst>
              <a:ext uri="{FF2B5EF4-FFF2-40B4-BE49-F238E27FC236}">
                <a16:creationId xmlns:a16="http://schemas.microsoft.com/office/drawing/2014/main" id="{37EBBACB-BC64-69AE-303C-51BDB7D905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9327127"/>
      </p:ext>
    </p:extLst>
  </p:cSld>
  <p:clrMapOvr>
    <a:masterClrMapping/>
  </p:clrMapOvr>
  <mc:AlternateContent xmlns:mc="http://schemas.openxmlformats.org/markup-compatibility/2006" xmlns:p14="http://schemas.microsoft.com/office/powerpoint/2010/main">
    <mc:Choice Requires="p14">
      <p:transition spd="slow" p14:dur="2000" advTm="73825"/>
    </mc:Choice>
    <mc:Fallback xmlns="">
      <p:transition spd="slow" advTm="73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0517-1523-BBFD-3E78-A3F091C547EA}"/>
              </a:ext>
            </a:extLst>
          </p:cNvPr>
          <p:cNvSpPr>
            <a:spLocks noGrp="1"/>
          </p:cNvSpPr>
          <p:nvPr>
            <p:ph type="title"/>
          </p:nvPr>
        </p:nvSpPr>
        <p:spPr/>
        <p:txBody>
          <a:bodyPr/>
          <a:lstStyle/>
          <a:p>
            <a:r>
              <a:rPr lang="en-US" dirty="0"/>
              <a:t>Information on New Students</a:t>
            </a:r>
          </a:p>
        </p:txBody>
      </p:sp>
      <p:sp>
        <p:nvSpPr>
          <p:cNvPr id="3" name="Content Placeholder 2">
            <a:extLst>
              <a:ext uri="{FF2B5EF4-FFF2-40B4-BE49-F238E27FC236}">
                <a16:creationId xmlns:a16="http://schemas.microsoft.com/office/drawing/2014/main" id="{46339636-C6F1-9CFE-B6BB-57E64A7F92B2}"/>
              </a:ext>
            </a:extLst>
          </p:cNvPr>
          <p:cNvSpPr>
            <a:spLocks noGrp="1"/>
          </p:cNvSpPr>
          <p:nvPr>
            <p:ph idx="1"/>
          </p:nvPr>
        </p:nvSpPr>
        <p:spPr/>
        <p:txBody>
          <a:bodyPr/>
          <a:lstStyle/>
          <a:p>
            <a:r>
              <a:rPr lang="en-US" dirty="0"/>
              <a:t>10A.1a.1- 10A.1a.8 describe the race/ethnicity of new students admitted in 2025 that remained after the add/drop deadline. </a:t>
            </a:r>
          </a:p>
          <a:p>
            <a:r>
              <a:rPr lang="en-US" dirty="0"/>
              <a:t>10A.1b – Provide the average overall GPA of new students admitted in 2025.</a:t>
            </a:r>
          </a:p>
          <a:p>
            <a:r>
              <a:rPr lang="en-US" dirty="0"/>
              <a:t>10A.1c - Provide the average prerequisite GPA of new students admitted in 2025.</a:t>
            </a:r>
          </a:p>
          <a:p>
            <a:r>
              <a:rPr lang="en-US" dirty="0"/>
              <a:t>10A.1d – Indicate the average age of new students admitted to the program in 2025. </a:t>
            </a:r>
          </a:p>
        </p:txBody>
      </p:sp>
      <p:pic>
        <p:nvPicPr>
          <p:cNvPr id="5" name="Audio 4">
            <a:hlinkClick r:id="" action="ppaction://media"/>
            <a:extLst>
              <a:ext uri="{FF2B5EF4-FFF2-40B4-BE49-F238E27FC236}">
                <a16:creationId xmlns:a16="http://schemas.microsoft.com/office/drawing/2014/main" id="{748C1CA6-31AA-A349-1449-DA5B16691C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6357355"/>
      </p:ext>
    </p:extLst>
  </p:cSld>
  <p:clrMapOvr>
    <a:masterClrMapping/>
  </p:clrMapOvr>
  <mc:AlternateContent xmlns:mc="http://schemas.openxmlformats.org/markup-compatibility/2006" xmlns:p14="http://schemas.microsoft.com/office/powerpoint/2010/main">
    <mc:Choice Requires="p14">
      <p:transition spd="slow" p14:dur="2000" advTm="48298"/>
    </mc:Choice>
    <mc:Fallback xmlns="">
      <p:transition spd="slow" advTm="4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6B91-A3EA-4F0C-33BB-97FDAF29236C}"/>
              </a:ext>
            </a:extLst>
          </p:cNvPr>
          <p:cNvSpPr>
            <a:spLocks noGrp="1"/>
          </p:cNvSpPr>
          <p:nvPr>
            <p:ph type="title"/>
          </p:nvPr>
        </p:nvSpPr>
        <p:spPr/>
        <p:txBody>
          <a:bodyPr/>
          <a:lstStyle/>
          <a:p>
            <a:r>
              <a:rPr lang="en-US" dirty="0"/>
              <a:t>More Enrollment Characteristics</a:t>
            </a:r>
          </a:p>
        </p:txBody>
      </p:sp>
      <p:sp>
        <p:nvSpPr>
          <p:cNvPr id="3" name="Content Placeholder 2">
            <a:extLst>
              <a:ext uri="{FF2B5EF4-FFF2-40B4-BE49-F238E27FC236}">
                <a16:creationId xmlns:a16="http://schemas.microsoft.com/office/drawing/2014/main" id="{0B8726CC-0FCB-47D3-A7E7-C58A6EEC100C}"/>
              </a:ext>
            </a:extLst>
          </p:cNvPr>
          <p:cNvSpPr>
            <a:spLocks noGrp="1"/>
          </p:cNvSpPr>
          <p:nvPr>
            <p:ph idx="1"/>
          </p:nvPr>
        </p:nvSpPr>
        <p:spPr/>
        <p:txBody>
          <a:bodyPr/>
          <a:lstStyle/>
          <a:p>
            <a:r>
              <a:rPr lang="en-US" dirty="0"/>
              <a:t>11.1 – Programs indicate the gender make-up of students in the program and who remained after the add/drop deadline.</a:t>
            </a:r>
          </a:p>
          <a:p>
            <a:r>
              <a:rPr lang="en-US" dirty="0"/>
              <a:t>11.2 – Programs identify the race/ethnicity of the program’s total enrollment in 2025.</a:t>
            </a:r>
          </a:p>
          <a:p>
            <a:r>
              <a:rPr lang="en-US" dirty="0"/>
              <a:t>11.3a-11.3c – indicate how many students in the program in 2025 who had earned a baccalaureate degree, master’s degree, or doctoral degree. </a:t>
            </a:r>
          </a:p>
          <a:p>
            <a:r>
              <a:rPr lang="en-US" dirty="0"/>
              <a:t>11.4 – State the number of students enrolled in the program who are physical therapist assistants. </a:t>
            </a:r>
          </a:p>
        </p:txBody>
      </p:sp>
      <p:pic>
        <p:nvPicPr>
          <p:cNvPr id="5" name="Audio 4">
            <a:hlinkClick r:id="" action="ppaction://media"/>
            <a:extLst>
              <a:ext uri="{FF2B5EF4-FFF2-40B4-BE49-F238E27FC236}">
                <a16:creationId xmlns:a16="http://schemas.microsoft.com/office/drawing/2014/main" id="{BE07F83C-AEFC-CAF4-4E09-37EAC9F5FB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824865"/>
      </p:ext>
    </p:extLst>
  </p:cSld>
  <p:clrMapOvr>
    <a:masterClrMapping/>
  </p:clrMapOvr>
  <mc:AlternateContent xmlns:mc="http://schemas.openxmlformats.org/markup-compatibility/2006" xmlns:p14="http://schemas.microsoft.com/office/powerpoint/2010/main">
    <mc:Choice Requires="p14">
      <p:transition spd="slow" p14:dur="2000" advTm="49341"/>
    </mc:Choice>
    <mc:Fallback xmlns="">
      <p:transition spd="slow" advTm="4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BDAB-2D1A-9460-346A-A7167527B7F1}"/>
              </a:ext>
            </a:extLst>
          </p:cNvPr>
          <p:cNvSpPr>
            <a:spLocks noGrp="1"/>
          </p:cNvSpPr>
          <p:nvPr>
            <p:ph type="title"/>
          </p:nvPr>
        </p:nvSpPr>
        <p:spPr/>
        <p:txBody>
          <a:bodyPr/>
          <a:lstStyle/>
          <a:p>
            <a:r>
              <a:rPr lang="en-US" dirty="0"/>
              <a:t>Graduation Statistics</a:t>
            </a:r>
          </a:p>
        </p:txBody>
      </p:sp>
      <p:sp>
        <p:nvSpPr>
          <p:cNvPr id="3" name="Content Placeholder 2">
            <a:extLst>
              <a:ext uri="{FF2B5EF4-FFF2-40B4-BE49-F238E27FC236}">
                <a16:creationId xmlns:a16="http://schemas.microsoft.com/office/drawing/2014/main" id="{C6F540D9-7BCD-2EFD-9F6A-A52E1E9907E1}"/>
              </a:ext>
            </a:extLst>
          </p:cNvPr>
          <p:cNvSpPr>
            <a:spLocks noGrp="1"/>
          </p:cNvSpPr>
          <p:nvPr>
            <p:ph idx="1"/>
          </p:nvPr>
        </p:nvSpPr>
        <p:spPr>
          <a:xfrm>
            <a:off x="640080" y="2201333"/>
            <a:ext cx="10058400" cy="3705503"/>
          </a:xfrm>
        </p:spPr>
        <p:txBody>
          <a:bodyPr>
            <a:normAutofit fontScale="70000" lnSpcReduction="20000"/>
          </a:bodyPr>
          <a:lstStyle/>
          <a:p>
            <a:r>
              <a:rPr lang="en-US" dirty="0"/>
              <a:t>12.1 – The total number of students who graduated in 2025.</a:t>
            </a:r>
          </a:p>
          <a:p>
            <a:r>
              <a:rPr lang="en-US" dirty="0"/>
              <a:t>12.2 – Identification of 2025 graduates by race/ethnicity.</a:t>
            </a:r>
          </a:p>
          <a:p>
            <a:r>
              <a:rPr lang="en-US" dirty="0"/>
              <a:t>G1.1 and G1.1a– Confirm whether a cohort of students graduated in 2025. If so, indicate how many cohorts graduated.</a:t>
            </a:r>
          </a:p>
          <a:p>
            <a:r>
              <a:rPr lang="en-US" dirty="0"/>
              <a:t>G1.2 – State the number of students admitted in the original cohort for those students who graduated or are expected to graduate in 2025.</a:t>
            </a:r>
          </a:p>
          <a:p>
            <a:r>
              <a:rPr lang="en-US" dirty="0"/>
              <a:t>G1.3 – State the number of students who graduated or will graduate in the normal length of the program.</a:t>
            </a:r>
          </a:p>
          <a:p>
            <a:r>
              <a:rPr lang="en-US" dirty="0"/>
              <a:t>G1.4 - State the number of students in the original cohort who graduated or will graduate within 150% of the length of the program.</a:t>
            </a:r>
          </a:p>
          <a:p>
            <a:r>
              <a:rPr lang="en-US" dirty="0"/>
              <a:t>G1.5a – Number of students in the original cohort who did not graduate due to an academic deficit.</a:t>
            </a:r>
          </a:p>
          <a:p>
            <a:r>
              <a:rPr lang="en-US" dirty="0"/>
              <a:t>G1.5b – Number of students in the original cohort who did not graduate due to a non-academic or non-clinical reason. </a:t>
            </a:r>
          </a:p>
          <a:p>
            <a:r>
              <a:rPr lang="en-US" dirty="0"/>
              <a:t>G1.6  - The portal will auto-calculate the graduation rate from the data entered G1.2-G1.5b.</a:t>
            </a:r>
          </a:p>
          <a:p>
            <a:pPr lvl="1"/>
            <a:endParaRPr lang="en-US" dirty="0"/>
          </a:p>
        </p:txBody>
      </p:sp>
      <p:sp>
        <p:nvSpPr>
          <p:cNvPr id="4" name="Text Placeholder 3">
            <a:extLst>
              <a:ext uri="{FF2B5EF4-FFF2-40B4-BE49-F238E27FC236}">
                <a16:creationId xmlns:a16="http://schemas.microsoft.com/office/drawing/2014/main" id="{2A09BF17-A9FD-C8CF-329A-CD805E645693}"/>
              </a:ext>
            </a:extLst>
          </p:cNvPr>
          <p:cNvSpPr>
            <a:spLocks noGrp="1"/>
          </p:cNvSpPr>
          <p:nvPr>
            <p:ph type="body" sz="quarter" idx="10"/>
          </p:nvPr>
        </p:nvSpPr>
        <p:spPr>
          <a:xfrm>
            <a:off x="651369" y="1058334"/>
            <a:ext cx="10058400" cy="914400"/>
          </a:xfrm>
        </p:spPr>
        <p:txBody>
          <a:bodyPr/>
          <a:lstStyle/>
          <a:p>
            <a:r>
              <a:rPr lang="en-US" dirty="0"/>
              <a:t>The questions in section 12 address the students who graduated or are expected to graduate in 2025.</a:t>
            </a:r>
          </a:p>
        </p:txBody>
      </p:sp>
      <p:pic>
        <p:nvPicPr>
          <p:cNvPr id="6" name="Audio 5">
            <a:hlinkClick r:id="" action="ppaction://media"/>
            <a:extLst>
              <a:ext uri="{FF2B5EF4-FFF2-40B4-BE49-F238E27FC236}">
                <a16:creationId xmlns:a16="http://schemas.microsoft.com/office/drawing/2014/main" id="{4365D4EC-E557-1032-EC02-A9DB4F2C44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1248808"/>
      </p:ext>
    </p:extLst>
  </p:cSld>
  <p:clrMapOvr>
    <a:masterClrMapping/>
  </p:clrMapOvr>
  <mc:AlternateContent xmlns:mc="http://schemas.openxmlformats.org/markup-compatibility/2006" xmlns:p14="http://schemas.microsoft.com/office/powerpoint/2010/main">
    <mc:Choice Requires="p14">
      <p:transition spd="slow" p14:dur="2000" advTm="104802"/>
    </mc:Choice>
    <mc:Fallback xmlns="">
      <p:transition spd="slow" advTm="104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CC88-E946-71A0-EA7A-48B2A39FEE8B}"/>
              </a:ext>
            </a:extLst>
          </p:cNvPr>
          <p:cNvSpPr>
            <a:spLocks noGrp="1"/>
          </p:cNvSpPr>
          <p:nvPr>
            <p:ph type="title"/>
          </p:nvPr>
        </p:nvSpPr>
        <p:spPr>
          <a:xfrm>
            <a:off x="640080" y="365760"/>
            <a:ext cx="10058400" cy="914400"/>
          </a:xfrm>
        </p:spPr>
        <p:txBody>
          <a:bodyPr/>
          <a:lstStyle/>
          <a:p>
            <a:r>
              <a:rPr lang="en-US" dirty="0"/>
              <a:t>Employment Data</a:t>
            </a:r>
          </a:p>
        </p:txBody>
      </p:sp>
      <p:sp>
        <p:nvSpPr>
          <p:cNvPr id="3" name="Content Placeholder 2">
            <a:extLst>
              <a:ext uri="{FF2B5EF4-FFF2-40B4-BE49-F238E27FC236}">
                <a16:creationId xmlns:a16="http://schemas.microsoft.com/office/drawing/2014/main" id="{053D78B5-9FD2-49A1-3507-D96D9E462A45}"/>
              </a:ext>
            </a:extLst>
          </p:cNvPr>
          <p:cNvSpPr>
            <a:spLocks noGrp="1"/>
          </p:cNvSpPr>
          <p:nvPr>
            <p:ph idx="1"/>
          </p:nvPr>
        </p:nvSpPr>
        <p:spPr/>
        <p:txBody>
          <a:bodyPr/>
          <a:lstStyle/>
          <a:p>
            <a:r>
              <a:rPr lang="en-US" dirty="0"/>
              <a:t>14.1 – State whether the program had graduates in 2024.</a:t>
            </a:r>
          </a:p>
          <a:p>
            <a:r>
              <a:rPr lang="en-US" dirty="0"/>
              <a:t>14.2 – State the percentage of individuals who graduated in 2024 and sought employment were employed in a physical therapy position within one  year of graduation.</a:t>
            </a:r>
          </a:p>
          <a:p>
            <a:r>
              <a:rPr lang="en-US" dirty="0"/>
              <a:t>14.3 – State the type of data used to determine the graduate employment rate.</a:t>
            </a:r>
          </a:p>
        </p:txBody>
      </p:sp>
      <p:pic>
        <p:nvPicPr>
          <p:cNvPr id="15" name="Audio 14">
            <a:hlinkClick r:id="" action="ppaction://media"/>
            <a:extLst>
              <a:ext uri="{FF2B5EF4-FFF2-40B4-BE49-F238E27FC236}">
                <a16:creationId xmlns:a16="http://schemas.microsoft.com/office/drawing/2014/main" id="{A5771F39-51C4-9A70-D322-5A921982727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7167505"/>
      </p:ext>
    </p:extLst>
  </p:cSld>
  <p:clrMapOvr>
    <a:masterClrMapping/>
  </p:clrMapOvr>
  <mc:AlternateContent xmlns:mc="http://schemas.openxmlformats.org/markup-compatibility/2006" xmlns:p14="http://schemas.microsoft.com/office/powerpoint/2010/main">
    <mc:Choice Requires="p14">
      <p:transition spd="slow" p14:dur="2000" advTm="55309"/>
    </mc:Choice>
    <mc:Fallback xmlns="">
      <p:transition spd="slow" advTm="55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D340-8469-364D-13DA-D75541CA3D18}"/>
              </a:ext>
            </a:extLst>
          </p:cNvPr>
          <p:cNvSpPr>
            <a:spLocks noGrp="1"/>
          </p:cNvSpPr>
          <p:nvPr>
            <p:ph type="title"/>
          </p:nvPr>
        </p:nvSpPr>
        <p:spPr/>
        <p:txBody>
          <a:bodyPr/>
          <a:lstStyle/>
          <a:p>
            <a:r>
              <a:rPr lang="en-US" dirty="0"/>
              <a:t>Faculty Data</a:t>
            </a:r>
          </a:p>
        </p:txBody>
      </p:sp>
      <p:sp>
        <p:nvSpPr>
          <p:cNvPr id="3" name="Content Placeholder 2">
            <a:extLst>
              <a:ext uri="{FF2B5EF4-FFF2-40B4-BE49-F238E27FC236}">
                <a16:creationId xmlns:a16="http://schemas.microsoft.com/office/drawing/2014/main" id="{1DE52DF9-3298-54AE-1563-9EA54706C57B}"/>
              </a:ext>
            </a:extLst>
          </p:cNvPr>
          <p:cNvSpPr>
            <a:spLocks noGrp="1"/>
          </p:cNvSpPr>
          <p:nvPr>
            <p:ph idx="1"/>
          </p:nvPr>
        </p:nvSpPr>
        <p:spPr>
          <a:xfrm>
            <a:off x="640080" y="2470150"/>
            <a:ext cx="10058400" cy="3436685"/>
          </a:xfrm>
        </p:spPr>
        <p:txBody>
          <a:bodyPr>
            <a:normAutofit fontScale="92500" lnSpcReduction="10000"/>
          </a:bodyPr>
          <a:lstStyle/>
          <a:p>
            <a:r>
              <a:rPr lang="en-US" dirty="0"/>
              <a:t>15.1a – Indicate the total number of full-time core faculty positions budgeted.</a:t>
            </a:r>
          </a:p>
          <a:p>
            <a:r>
              <a:rPr lang="en-US" dirty="0"/>
              <a:t>15.1b – State the total number of part-time core faculty positions budgeted.</a:t>
            </a:r>
          </a:p>
          <a:p>
            <a:r>
              <a:rPr lang="en-US" dirty="0"/>
              <a:t>15.1c - Indicate the total number of full-time core faculty positions budgeted that are filled by non-physical therapists.</a:t>
            </a:r>
          </a:p>
          <a:p>
            <a:r>
              <a:rPr lang="en-US" dirty="0"/>
              <a:t>15.1d - State the total number of part-time core faculty positions budgeted that are filled by non-physical therapists.</a:t>
            </a:r>
          </a:p>
          <a:p>
            <a:r>
              <a:rPr lang="en-US" dirty="0"/>
              <a:t>15.1e – Identify the total number of FTEs the responses to questions 15.1a-15.1d represent.</a:t>
            </a:r>
          </a:p>
          <a:p>
            <a:r>
              <a:rPr lang="en-US" dirty="0"/>
              <a:t>15.1f - Program director licensure attestation</a:t>
            </a:r>
          </a:p>
          <a:p>
            <a:endParaRPr lang="en-US" dirty="0"/>
          </a:p>
        </p:txBody>
      </p:sp>
      <p:sp>
        <p:nvSpPr>
          <p:cNvPr id="4" name="Text Placeholder 3">
            <a:extLst>
              <a:ext uri="{FF2B5EF4-FFF2-40B4-BE49-F238E27FC236}">
                <a16:creationId xmlns:a16="http://schemas.microsoft.com/office/drawing/2014/main" id="{6629B4CC-C33E-7AD2-1EAF-F1DAF19388C4}"/>
              </a:ext>
            </a:extLst>
          </p:cNvPr>
          <p:cNvSpPr>
            <a:spLocks noGrp="1"/>
          </p:cNvSpPr>
          <p:nvPr>
            <p:ph type="body" sz="quarter" idx="10"/>
          </p:nvPr>
        </p:nvSpPr>
        <p:spPr>
          <a:xfrm>
            <a:off x="640080" y="1463675"/>
            <a:ext cx="10058400" cy="914400"/>
          </a:xfrm>
        </p:spPr>
        <p:txBody>
          <a:bodyPr/>
          <a:lstStyle/>
          <a:p>
            <a:r>
              <a:rPr lang="en-US" dirty="0"/>
              <a:t>Responses for faculty data refer to the core faculty allocation for 2025.</a:t>
            </a:r>
          </a:p>
        </p:txBody>
      </p:sp>
      <p:pic>
        <p:nvPicPr>
          <p:cNvPr id="6" name="Audio 5">
            <a:hlinkClick r:id="" action="ppaction://media"/>
            <a:extLst>
              <a:ext uri="{FF2B5EF4-FFF2-40B4-BE49-F238E27FC236}">
                <a16:creationId xmlns:a16="http://schemas.microsoft.com/office/drawing/2014/main" id="{2891A0C2-CF42-E34C-0E23-75070FA927A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8005379"/>
      </p:ext>
    </p:extLst>
  </p:cSld>
  <p:clrMapOvr>
    <a:masterClrMapping/>
  </p:clrMapOvr>
  <mc:AlternateContent xmlns:mc="http://schemas.openxmlformats.org/markup-compatibility/2006" xmlns:p14="http://schemas.microsoft.com/office/powerpoint/2010/main">
    <mc:Choice Requires="p14">
      <p:transition spd="slow" p14:dur="2000" advTm="73146"/>
    </mc:Choice>
    <mc:Fallback xmlns="">
      <p:transition spd="slow" advTm="7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p:txBody>
          <a:bodyPr/>
          <a:lstStyle/>
          <a:p>
            <a:r>
              <a:rPr lang="en-US" dirty="0"/>
              <a:t>Faculty Vacancies</a:t>
            </a:r>
          </a:p>
        </p:txBody>
      </p:sp>
      <p:sp>
        <p:nvSpPr>
          <p:cNvPr id="3" name="Content Placeholder 2">
            <a:extLst>
              <a:ext uri="{FF2B5EF4-FFF2-40B4-BE49-F238E27FC236}">
                <a16:creationId xmlns:a16="http://schemas.microsoft.com/office/drawing/2014/main" id="{72B89E8F-E259-41F2-819E-CF38FE3D2BFD}"/>
              </a:ext>
            </a:extLst>
          </p:cNvPr>
          <p:cNvSpPr>
            <a:spLocks noGrp="1"/>
          </p:cNvSpPr>
          <p:nvPr>
            <p:ph sz="half" idx="1"/>
          </p:nvPr>
        </p:nvSpPr>
        <p:spPr>
          <a:xfrm>
            <a:off x="451556" y="1241778"/>
            <a:ext cx="5034844" cy="4793262"/>
          </a:xfrm>
        </p:spPr>
        <p:txBody>
          <a:bodyPr>
            <a:normAutofit fontScale="92500"/>
          </a:bodyPr>
          <a:lstStyle/>
          <a:p>
            <a:r>
              <a:rPr lang="en-US" dirty="0"/>
              <a:t>15.2a – Number of vacancies in currently budgeted positions.</a:t>
            </a:r>
          </a:p>
          <a:p>
            <a:r>
              <a:rPr lang="en-US" dirty="0"/>
              <a:t>15.2b – State whether 30% or more of core faculty budgeted positions are vacant. Explain in 15.2c if answer to 15.2b is yes and explain how the program is attempting to resolve this in 15.2d.</a:t>
            </a:r>
          </a:p>
        </p:txBody>
      </p:sp>
      <p:sp>
        <p:nvSpPr>
          <p:cNvPr id="4" name="Content Placeholder 3">
            <a:extLst>
              <a:ext uri="{FF2B5EF4-FFF2-40B4-BE49-F238E27FC236}">
                <a16:creationId xmlns:a16="http://schemas.microsoft.com/office/drawing/2014/main" id="{C608BCB4-2DC0-42E9-B08B-EC5AB563A452}"/>
              </a:ext>
            </a:extLst>
          </p:cNvPr>
          <p:cNvSpPr>
            <a:spLocks noGrp="1"/>
          </p:cNvSpPr>
          <p:nvPr>
            <p:ph sz="half" idx="2"/>
          </p:nvPr>
        </p:nvSpPr>
        <p:spPr>
          <a:xfrm>
            <a:off x="5852159" y="1241778"/>
            <a:ext cx="5560907" cy="4793262"/>
          </a:xfrm>
        </p:spPr>
        <p:txBody>
          <a:bodyPr>
            <a:normAutofit fontScale="92500"/>
          </a:bodyPr>
          <a:lstStyle/>
          <a:p>
            <a:r>
              <a:rPr lang="en-US" dirty="0"/>
              <a:t>15.2e – State whether the program experienced a decrease of 25% or FTEs over the last three years. Explain in 15.2f the impact of this loss. In 15.2g identify the FTEs loss in 2023, 2024, and 2025.</a:t>
            </a:r>
          </a:p>
          <a:p>
            <a:r>
              <a:rPr lang="en-US" dirty="0"/>
              <a:t>15.2h – Identify if the program director position is currently vacant or occupied by an interim director.</a:t>
            </a:r>
          </a:p>
          <a:p>
            <a:r>
              <a:rPr lang="en-US" dirty="0"/>
              <a:t>15.2i – Is the DCE position vacant?</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25F3F96D-7D04-E1C2-CB5B-9827CD6341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13374824"/>
      </p:ext>
    </p:extLst>
  </p:cSld>
  <p:clrMapOvr>
    <a:masterClrMapping/>
  </p:clrMapOvr>
  <mc:AlternateContent xmlns:mc="http://schemas.openxmlformats.org/markup-compatibility/2006" xmlns:p14="http://schemas.microsoft.com/office/powerpoint/2010/main">
    <mc:Choice Requires="p14">
      <p:transition spd="slow" p14:dur="2000" advTm="66699"/>
    </mc:Choice>
    <mc:Fallback xmlns="">
      <p:transition spd="slow" advTm="66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35EB-06FB-425B-8CAB-37C931A14A16}"/>
              </a:ext>
            </a:extLst>
          </p:cNvPr>
          <p:cNvSpPr>
            <a:spLocks noGrp="1"/>
          </p:cNvSpPr>
          <p:nvPr>
            <p:ph type="title"/>
          </p:nvPr>
        </p:nvSpPr>
        <p:spPr/>
        <p:txBody>
          <a:bodyPr/>
          <a:lstStyle/>
          <a:p>
            <a:r>
              <a:rPr lang="en-US" dirty="0"/>
              <a:t>Faculty Turnover</a:t>
            </a:r>
          </a:p>
        </p:txBody>
      </p:sp>
      <p:sp>
        <p:nvSpPr>
          <p:cNvPr id="3" name="Content Placeholder 2">
            <a:extLst>
              <a:ext uri="{FF2B5EF4-FFF2-40B4-BE49-F238E27FC236}">
                <a16:creationId xmlns:a16="http://schemas.microsoft.com/office/drawing/2014/main" id="{2077C849-930A-4B2B-94F6-D054234F9B4E}"/>
              </a:ext>
            </a:extLst>
          </p:cNvPr>
          <p:cNvSpPr>
            <a:spLocks noGrp="1"/>
          </p:cNvSpPr>
          <p:nvPr>
            <p:ph sz="half" idx="1"/>
          </p:nvPr>
        </p:nvSpPr>
        <p:spPr>
          <a:xfrm>
            <a:off x="640080" y="1737360"/>
            <a:ext cx="4846320" cy="4389120"/>
          </a:xfrm>
        </p:spPr>
        <p:txBody>
          <a:bodyPr>
            <a:normAutofit/>
          </a:bodyPr>
          <a:lstStyle/>
          <a:p>
            <a:r>
              <a:rPr lang="en-US" dirty="0"/>
              <a:t>15.2j – State the percentage of core faculty positions that turned over since October 2024.</a:t>
            </a:r>
          </a:p>
          <a:p>
            <a:r>
              <a:rPr lang="en-US" dirty="0"/>
              <a:t>15.3a – State the number of vacancies in currently budgeted positions</a:t>
            </a:r>
          </a:p>
          <a:p>
            <a:r>
              <a:rPr lang="en-US" dirty="0"/>
              <a:t>15.3b State the number of core faculty vacancies due to a new position in 2025. </a:t>
            </a:r>
          </a:p>
        </p:txBody>
      </p:sp>
      <p:sp>
        <p:nvSpPr>
          <p:cNvPr id="4" name="Content Placeholder 3">
            <a:extLst>
              <a:ext uri="{FF2B5EF4-FFF2-40B4-BE49-F238E27FC236}">
                <a16:creationId xmlns:a16="http://schemas.microsoft.com/office/drawing/2014/main" id="{2A315197-CB29-46D6-A400-8B87D1E3B2FD}"/>
              </a:ext>
            </a:extLst>
          </p:cNvPr>
          <p:cNvSpPr>
            <a:spLocks noGrp="1"/>
          </p:cNvSpPr>
          <p:nvPr>
            <p:ph sz="half" idx="2"/>
          </p:nvPr>
        </p:nvSpPr>
        <p:spPr>
          <a:xfrm>
            <a:off x="5852160" y="1737360"/>
            <a:ext cx="4846320" cy="4389120"/>
          </a:xfrm>
        </p:spPr>
        <p:txBody>
          <a:bodyPr/>
          <a:lstStyle/>
          <a:p>
            <a:r>
              <a:rPr lang="en-US" dirty="0"/>
              <a:t>15.3c – Indicate whether the program director position is projected to be vacant at the end of 2025. </a:t>
            </a:r>
          </a:p>
          <a:p>
            <a:r>
              <a:rPr lang="en-US" dirty="0"/>
              <a:t>15.3d– Indicate whether the DCE position is projected to be vacant at the end of 2025. </a:t>
            </a:r>
          </a:p>
          <a:p>
            <a:endParaRPr lang="en-US" dirty="0"/>
          </a:p>
        </p:txBody>
      </p:sp>
      <p:pic>
        <p:nvPicPr>
          <p:cNvPr id="6" name="Audio 5">
            <a:hlinkClick r:id="" action="ppaction://media"/>
            <a:extLst>
              <a:ext uri="{FF2B5EF4-FFF2-40B4-BE49-F238E27FC236}">
                <a16:creationId xmlns:a16="http://schemas.microsoft.com/office/drawing/2014/main" id="{DDF58700-D3BA-0FF3-E176-2FDC55EA6C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4376803"/>
      </p:ext>
    </p:extLst>
  </p:cSld>
  <p:clrMapOvr>
    <a:masterClrMapping/>
  </p:clrMapOvr>
  <mc:AlternateContent xmlns:mc="http://schemas.openxmlformats.org/markup-compatibility/2006" xmlns:p14="http://schemas.microsoft.com/office/powerpoint/2010/main">
    <mc:Choice Requires="p14">
      <p:transition spd="slow" p14:dur="2000" advTm="39804"/>
    </mc:Choice>
    <mc:Fallback xmlns="">
      <p:transition spd="slow" advTm="3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5141B-723A-CF4E-8F52-000AD1B06CCD}"/>
              </a:ext>
            </a:extLst>
          </p:cNvPr>
          <p:cNvSpPr>
            <a:spLocks noGrp="1"/>
          </p:cNvSpPr>
          <p:nvPr>
            <p:ph type="title"/>
          </p:nvPr>
        </p:nvSpPr>
        <p:spPr/>
        <p:txBody>
          <a:bodyPr/>
          <a:lstStyle/>
          <a:p>
            <a:r>
              <a:rPr lang="en-US" dirty="0"/>
              <a:t>More about Faculty</a:t>
            </a:r>
          </a:p>
        </p:txBody>
      </p:sp>
      <p:sp>
        <p:nvSpPr>
          <p:cNvPr id="3" name="Content Placeholder 2">
            <a:extLst>
              <a:ext uri="{FF2B5EF4-FFF2-40B4-BE49-F238E27FC236}">
                <a16:creationId xmlns:a16="http://schemas.microsoft.com/office/drawing/2014/main" id="{82A648B3-27EC-F193-D524-29952F7E82EE}"/>
              </a:ext>
            </a:extLst>
          </p:cNvPr>
          <p:cNvSpPr>
            <a:spLocks noGrp="1"/>
          </p:cNvSpPr>
          <p:nvPr>
            <p:ph idx="1"/>
          </p:nvPr>
        </p:nvSpPr>
        <p:spPr/>
        <p:txBody>
          <a:bodyPr/>
          <a:lstStyle/>
          <a:p>
            <a:r>
              <a:rPr lang="en-US" dirty="0"/>
              <a:t>15.5a – State the number of associated faculty for 2025. </a:t>
            </a:r>
          </a:p>
          <a:p>
            <a:r>
              <a:rPr lang="en-US" dirty="0"/>
              <a:t>15.5b – State the number of FTEs the program’s response to 15.5a represents.</a:t>
            </a:r>
          </a:p>
          <a:p>
            <a:r>
              <a:rPr lang="en-US" dirty="0"/>
              <a:t>15.5c – Identify the number of other associated faculty. </a:t>
            </a:r>
          </a:p>
        </p:txBody>
      </p:sp>
      <p:pic>
        <p:nvPicPr>
          <p:cNvPr id="9" name="Audio 8">
            <a:hlinkClick r:id="" action="ppaction://media"/>
            <a:extLst>
              <a:ext uri="{FF2B5EF4-FFF2-40B4-BE49-F238E27FC236}">
                <a16:creationId xmlns:a16="http://schemas.microsoft.com/office/drawing/2014/main" id="{23F8B595-C510-7524-8FB8-6863F86D37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8706271"/>
      </p:ext>
    </p:extLst>
  </p:cSld>
  <p:clrMapOvr>
    <a:masterClrMapping/>
  </p:clrMapOvr>
  <mc:AlternateContent xmlns:mc="http://schemas.openxmlformats.org/markup-compatibility/2006" xmlns:p14="http://schemas.microsoft.com/office/powerpoint/2010/main">
    <mc:Choice Requires="p14">
      <p:transition spd="slow" p14:dur="2000" advTm="34909"/>
    </mc:Choice>
    <mc:Fallback xmlns="">
      <p:transition spd="slow" advTm="34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6B087-7D33-CD86-B656-0E318D121756}"/>
              </a:ext>
            </a:extLst>
          </p:cNvPr>
          <p:cNvSpPr>
            <a:spLocks noGrp="1"/>
          </p:cNvSpPr>
          <p:nvPr>
            <p:ph type="title"/>
          </p:nvPr>
        </p:nvSpPr>
        <p:spPr/>
        <p:txBody>
          <a:bodyPr/>
          <a:lstStyle/>
          <a:p>
            <a:r>
              <a:rPr lang="en-US" dirty="0"/>
              <a:t>Faculty Scholarly Productivity</a:t>
            </a:r>
          </a:p>
        </p:txBody>
      </p:sp>
      <p:sp>
        <p:nvSpPr>
          <p:cNvPr id="3" name="Content Placeholder 2">
            <a:extLst>
              <a:ext uri="{FF2B5EF4-FFF2-40B4-BE49-F238E27FC236}">
                <a16:creationId xmlns:a16="http://schemas.microsoft.com/office/drawing/2014/main" id="{D87600D7-B57E-9054-1903-6C168AE4568C}"/>
              </a:ext>
            </a:extLst>
          </p:cNvPr>
          <p:cNvSpPr>
            <a:spLocks noGrp="1"/>
          </p:cNvSpPr>
          <p:nvPr>
            <p:ph idx="1"/>
          </p:nvPr>
        </p:nvSpPr>
        <p:spPr/>
        <p:txBody>
          <a:bodyPr>
            <a:normAutofit fontScale="92500" lnSpcReduction="10000"/>
          </a:bodyPr>
          <a:lstStyle/>
          <a:p>
            <a:r>
              <a:rPr lang="en-US" dirty="0"/>
              <a:t>15.6a – Identify the number of peer-reviewed articles published. Do not include abstracts.</a:t>
            </a:r>
          </a:p>
          <a:p>
            <a:r>
              <a:rPr lang="en-US" dirty="0"/>
              <a:t>15.6b – Indicate the number of other articles accepted and/or published.</a:t>
            </a:r>
          </a:p>
          <a:p>
            <a:r>
              <a:rPr lang="en-US" dirty="0"/>
              <a:t>15.6c – Identify the number of peer –reviewed presentations by faculty.</a:t>
            </a:r>
          </a:p>
          <a:p>
            <a:r>
              <a:rPr lang="en-US" dirty="0"/>
              <a:t>15.6d – State the number of books or book chapters published.</a:t>
            </a:r>
          </a:p>
          <a:p>
            <a:r>
              <a:rPr lang="en-US" dirty="0"/>
              <a:t>15.6e - State the number of papers, proposals for presentations, submitted but not yet accepted or published.</a:t>
            </a:r>
          </a:p>
          <a:p>
            <a:r>
              <a:rPr lang="en-US" dirty="0"/>
              <a:t>15.6f – Indicate the number of other scholarly products subjected to external review or disseminated. </a:t>
            </a:r>
          </a:p>
        </p:txBody>
      </p:sp>
      <p:pic>
        <p:nvPicPr>
          <p:cNvPr id="5" name="Audio 4">
            <a:hlinkClick r:id="" action="ppaction://media"/>
            <a:extLst>
              <a:ext uri="{FF2B5EF4-FFF2-40B4-BE49-F238E27FC236}">
                <a16:creationId xmlns:a16="http://schemas.microsoft.com/office/drawing/2014/main" id="{31DB121F-48D8-4B1E-0E41-65DA2C1067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5543489"/>
      </p:ext>
    </p:extLst>
  </p:cSld>
  <p:clrMapOvr>
    <a:masterClrMapping/>
  </p:clrMapOvr>
  <mc:AlternateContent xmlns:mc="http://schemas.openxmlformats.org/markup-compatibility/2006" xmlns:p14="http://schemas.microsoft.com/office/powerpoint/2010/main">
    <mc:Choice Requires="p14">
      <p:transition spd="slow" p14:dur="2000" advTm="52901"/>
    </mc:Choice>
    <mc:Fallback xmlns="">
      <p:transition spd="slow" advTm="52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B6C95-83C6-B728-D56E-467C6C3AC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616E5-2235-7D00-1A56-7FE0A9BF27F2}"/>
              </a:ext>
            </a:extLst>
          </p:cNvPr>
          <p:cNvSpPr>
            <a:spLocks noGrp="1"/>
          </p:cNvSpPr>
          <p:nvPr>
            <p:ph type="title"/>
          </p:nvPr>
        </p:nvSpPr>
        <p:spPr/>
        <p:txBody>
          <a:bodyPr/>
          <a:lstStyle/>
          <a:p>
            <a:r>
              <a:rPr lang="en-US" dirty="0"/>
              <a:t>Vital Statistics and General Information</a:t>
            </a:r>
          </a:p>
        </p:txBody>
      </p:sp>
      <p:sp>
        <p:nvSpPr>
          <p:cNvPr id="3" name="Content Placeholder 2">
            <a:extLst>
              <a:ext uri="{FF2B5EF4-FFF2-40B4-BE49-F238E27FC236}">
                <a16:creationId xmlns:a16="http://schemas.microsoft.com/office/drawing/2014/main" id="{9AFDA772-A13B-5949-1F31-0F13E9A4A89E}"/>
              </a:ext>
            </a:extLst>
          </p:cNvPr>
          <p:cNvSpPr>
            <a:spLocks noGrp="1"/>
          </p:cNvSpPr>
          <p:nvPr>
            <p:ph idx="1"/>
          </p:nvPr>
        </p:nvSpPr>
        <p:spPr/>
        <p:txBody>
          <a:bodyPr>
            <a:normAutofit fontScale="92500" lnSpcReduction="10000"/>
          </a:bodyPr>
          <a:lstStyle/>
          <a:p>
            <a:r>
              <a:rPr lang="en-US" dirty="0"/>
              <a:t>Questions 1.1-1.1d require confirmation of the program’s web pages.</a:t>
            </a:r>
          </a:p>
          <a:p>
            <a:pPr lvl="1"/>
            <a:r>
              <a:rPr lang="en-US" dirty="0"/>
              <a:t>1.1.a – accreditation statement</a:t>
            </a:r>
          </a:p>
          <a:p>
            <a:pPr lvl="1"/>
            <a:r>
              <a:rPr lang="en-US" dirty="0"/>
              <a:t>1.1.b – program’s main web page</a:t>
            </a:r>
          </a:p>
          <a:p>
            <a:pPr lvl="1"/>
            <a:r>
              <a:rPr lang="en-US" dirty="0"/>
              <a:t>1.1.c – student financial fact sheet</a:t>
            </a:r>
          </a:p>
          <a:p>
            <a:pPr lvl="1"/>
            <a:r>
              <a:rPr lang="en-US" dirty="0"/>
              <a:t>1.1.d – program outcomes</a:t>
            </a:r>
          </a:p>
          <a:p>
            <a:pPr marL="0" indent="0">
              <a:buNone/>
            </a:pPr>
            <a:endParaRPr lang="en-US" dirty="0"/>
          </a:p>
          <a:p>
            <a:r>
              <a:rPr lang="en-US" dirty="0"/>
              <a:t>Question 1. 2 requires confirmation that program contact information on portal is correct.</a:t>
            </a:r>
          </a:p>
          <a:p>
            <a:r>
              <a:rPr lang="en-US" dirty="0"/>
              <a:t>Question 1.2.a Select their correct key codes that identify your program. </a:t>
            </a:r>
          </a:p>
          <a:p>
            <a:pPr marL="0" indent="0">
              <a:buNone/>
            </a:pPr>
            <a:endParaRPr lang="en-US" dirty="0"/>
          </a:p>
        </p:txBody>
      </p:sp>
      <p:pic>
        <p:nvPicPr>
          <p:cNvPr id="17" name="Audio 16">
            <a:hlinkClick r:id="" action="ppaction://media"/>
            <a:extLst>
              <a:ext uri="{FF2B5EF4-FFF2-40B4-BE49-F238E27FC236}">
                <a16:creationId xmlns:a16="http://schemas.microsoft.com/office/drawing/2014/main" id="{74C7CBBE-3C30-E8F7-3B1F-755893F491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066523"/>
      </p:ext>
    </p:extLst>
  </p:cSld>
  <p:clrMapOvr>
    <a:masterClrMapping/>
  </p:clrMapOvr>
  <mc:AlternateContent xmlns:mc="http://schemas.openxmlformats.org/markup-compatibility/2006">
    <mc:Choice xmlns:p14="http://schemas.microsoft.com/office/powerpoint/2010/main" Requires="p14">
      <p:transition spd="slow" p14:dur="2000" advTm="53135"/>
    </mc:Choice>
    <mc:Fallback>
      <p:transition spd="slow" advTm="53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C9AB-DF53-4263-A5BD-3877E7E62214}"/>
              </a:ext>
            </a:extLst>
          </p:cNvPr>
          <p:cNvSpPr>
            <a:spLocks noGrp="1"/>
          </p:cNvSpPr>
          <p:nvPr>
            <p:ph type="title"/>
          </p:nvPr>
        </p:nvSpPr>
        <p:spPr/>
        <p:txBody>
          <a:bodyPr/>
          <a:lstStyle/>
          <a:p>
            <a:r>
              <a:rPr lang="en-US" dirty="0"/>
              <a:t>Grants and Federal Programs in 2025</a:t>
            </a:r>
          </a:p>
        </p:txBody>
      </p:sp>
      <p:sp>
        <p:nvSpPr>
          <p:cNvPr id="3" name="Content Placeholder 2">
            <a:extLst>
              <a:ext uri="{FF2B5EF4-FFF2-40B4-BE49-F238E27FC236}">
                <a16:creationId xmlns:a16="http://schemas.microsoft.com/office/drawing/2014/main" id="{AFB08948-36B2-5B43-3E57-1B8C667E00BF}"/>
              </a:ext>
            </a:extLst>
          </p:cNvPr>
          <p:cNvSpPr>
            <a:spLocks noGrp="1"/>
          </p:cNvSpPr>
          <p:nvPr>
            <p:ph idx="1"/>
          </p:nvPr>
        </p:nvSpPr>
        <p:spPr/>
        <p:txBody>
          <a:bodyPr/>
          <a:lstStyle/>
          <a:p>
            <a:r>
              <a:rPr lang="en-US" dirty="0"/>
              <a:t>15.7a – Identify the number of core faculty with funded grants</a:t>
            </a:r>
          </a:p>
          <a:p>
            <a:r>
              <a:rPr lang="en-US" dirty="0"/>
              <a:t>15.7b – State the total amount of grant funding received by the program. </a:t>
            </a:r>
          </a:p>
          <a:p>
            <a:r>
              <a:rPr lang="en-US" dirty="0"/>
              <a:t>15.7c – Indicate how much of the grant funding in 15.7b is from NIH.</a:t>
            </a:r>
          </a:p>
          <a:p>
            <a:r>
              <a:rPr lang="en-US" dirty="0"/>
              <a:t>15.7d – State the number of grant proposals submitted that were not funded or are not yet funded.</a:t>
            </a:r>
          </a:p>
        </p:txBody>
      </p:sp>
      <p:pic>
        <p:nvPicPr>
          <p:cNvPr id="5" name="Audio 4">
            <a:hlinkClick r:id="" action="ppaction://media"/>
            <a:extLst>
              <a:ext uri="{FF2B5EF4-FFF2-40B4-BE49-F238E27FC236}">
                <a16:creationId xmlns:a16="http://schemas.microsoft.com/office/drawing/2014/main" id="{B7B17DB4-09B8-A5B1-DB24-6F8A63820C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4223609"/>
      </p:ext>
    </p:extLst>
  </p:cSld>
  <p:clrMapOvr>
    <a:masterClrMapping/>
  </p:clrMapOvr>
  <mc:AlternateContent xmlns:mc="http://schemas.openxmlformats.org/markup-compatibility/2006" xmlns:p14="http://schemas.microsoft.com/office/powerpoint/2010/main">
    <mc:Choice Requires="p14">
      <p:transition spd="slow" p14:dur="2000" advTm="42408"/>
    </mc:Choice>
    <mc:Fallback xmlns="">
      <p:transition spd="slow" advTm="42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9970-1996-09AF-6AB9-6723091B00F9}"/>
              </a:ext>
            </a:extLst>
          </p:cNvPr>
          <p:cNvSpPr>
            <a:spLocks noGrp="1"/>
          </p:cNvSpPr>
          <p:nvPr>
            <p:ph type="title"/>
          </p:nvPr>
        </p:nvSpPr>
        <p:spPr/>
        <p:txBody>
          <a:bodyPr/>
          <a:lstStyle/>
          <a:p>
            <a:r>
              <a:rPr lang="en-US" dirty="0"/>
              <a:t>Participation in Federal Programs</a:t>
            </a:r>
          </a:p>
        </p:txBody>
      </p:sp>
      <p:sp>
        <p:nvSpPr>
          <p:cNvPr id="3" name="Content Placeholder 2">
            <a:extLst>
              <a:ext uri="{FF2B5EF4-FFF2-40B4-BE49-F238E27FC236}">
                <a16:creationId xmlns:a16="http://schemas.microsoft.com/office/drawing/2014/main" id="{D5BCAF5C-B97A-86EC-B47F-1A8FCB06734B}"/>
              </a:ext>
            </a:extLst>
          </p:cNvPr>
          <p:cNvSpPr>
            <a:spLocks noGrp="1"/>
          </p:cNvSpPr>
          <p:nvPr>
            <p:ph idx="1"/>
          </p:nvPr>
        </p:nvSpPr>
        <p:spPr/>
        <p:txBody>
          <a:bodyPr>
            <a:normAutofit fontScale="70000" lnSpcReduction="20000"/>
          </a:bodyPr>
          <a:lstStyle/>
          <a:p>
            <a:r>
              <a:rPr lang="en-US" dirty="0"/>
              <a:t>15.8a – 15.8h – Indicate whether the program receives funding from any of the following federal grants:</a:t>
            </a:r>
          </a:p>
          <a:p>
            <a:pPr lvl="1"/>
            <a:r>
              <a:rPr lang="en-US" dirty="0"/>
              <a:t>15.8a Health Career Opportunities Grant</a:t>
            </a:r>
          </a:p>
          <a:p>
            <a:pPr lvl="1"/>
            <a:r>
              <a:rPr lang="en-US" dirty="0"/>
              <a:t>15.8b Long-term Rehabilitation Training Grants</a:t>
            </a:r>
          </a:p>
          <a:p>
            <a:pPr lvl="1"/>
            <a:r>
              <a:rPr lang="en-US" dirty="0"/>
              <a:t>15.8c Scholarships for Disadvantaged Students </a:t>
            </a:r>
          </a:p>
          <a:p>
            <a:pPr lvl="1"/>
            <a:r>
              <a:rPr lang="en-US" dirty="0"/>
              <a:t>15.8d Disabilities Education Improvement Act</a:t>
            </a:r>
          </a:p>
          <a:p>
            <a:pPr lvl="1"/>
            <a:r>
              <a:rPr lang="en-US" dirty="0"/>
              <a:t>15.8e Research Enhancement Award Program</a:t>
            </a:r>
          </a:p>
          <a:p>
            <a:pPr lvl="1"/>
            <a:r>
              <a:rPr lang="en-US" dirty="0"/>
              <a:t>15.8f Any other federally funded program</a:t>
            </a:r>
          </a:p>
          <a:p>
            <a:r>
              <a:rPr lang="en-US" dirty="0"/>
              <a:t>15.8g Indicate if the program applied for funding from the Scholarship for Disadvantaged Students. </a:t>
            </a:r>
          </a:p>
          <a:p>
            <a:r>
              <a:rPr lang="en-US" dirty="0"/>
              <a:t>15.8h State whether your program received funding from Scholarship for Disadvantaged Students fund.</a:t>
            </a:r>
          </a:p>
          <a:p>
            <a:r>
              <a:rPr lang="en-US" dirty="0"/>
              <a:t>15.8i Indicate whether other programs received funding from Scholarship for Disadvantaged Students which kept the DPT program from receiving funds.</a:t>
            </a:r>
          </a:p>
          <a:p>
            <a:r>
              <a:rPr lang="en-US" dirty="0"/>
              <a:t>15.8j – State whether the program applied for Health Career Opportunity Program funds in the current funding cycle. </a:t>
            </a:r>
          </a:p>
          <a:p>
            <a:pPr lvl="1"/>
            <a:endParaRPr lang="en-US" dirty="0"/>
          </a:p>
          <a:p>
            <a:pPr lvl="1"/>
            <a:endParaRPr lang="en-US" dirty="0"/>
          </a:p>
        </p:txBody>
      </p:sp>
      <p:pic>
        <p:nvPicPr>
          <p:cNvPr id="5" name="Audio 4">
            <a:hlinkClick r:id="" action="ppaction://media"/>
            <a:extLst>
              <a:ext uri="{FF2B5EF4-FFF2-40B4-BE49-F238E27FC236}">
                <a16:creationId xmlns:a16="http://schemas.microsoft.com/office/drawing/2014/main" id="{38A0B4EF-151A-38F0-1029-A0C10E96B4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8730579"/>
      </p:ext>
    </p:extLst>
  </p:cSld>
  <p:clrMapOvr>
    <a:masterClrMapping/>
  </p:clrMapOvr>
  <mc:AlternateContent xmlns:mc="http://schemas.openxmlformats.org/markup-compatibility/2006" xmlns:p14="http://schemas.microsoft.com/office/powerpoint/2010/main">
    <mc:Choice Requires="p14">
      <p:transition spd="slow" p14:dur="2000" advTm="83662"/>
    </mc:Choice>
    <mc:Fallback xmlns="">
      <p:transition spd="slow" advTm="83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833E-9745-DE1C-5699-182CC52633AA}"/>
              </a:ext>
            </a:extLst>
          </p:cNvPr>
          <p:cNvSpPr>
            <a:spLocks noGrp="1"/>
          </p:cNvSpPr>
          <p:nvPr>
            <p:ph type="title"/>
          </p:nvPr>
        </p:nvSpPr>
        <p:spPr/>
        <p:txBody>
          <a:bodyPr/>
          <a:lstStyle/>
          <a:p>
            <a:r>
              <a:rPr lang="en-US" dirty="0"/>
              <a:t>Individual Faculty Information Forms</a:t>
            </a:r>
          </a:p>
        </p:txBody>
      </p:sp>
      <p:sp>
        <p:nvSpPr>
          <p:cNvPr id="3" name="Content Placeholder 2">
            <a:extLst>
              <a:ext uri="{FF2B5EF4-FFF2-40B4-BE49-F238E27FC236}">
                <a16:creationId xmlns:a16="http://schemas.microsoft.com/office/drawing/2014/main" id="{1D7FB1CA-C619-43FB-58C0-8114C1E47ED6}"/>
              </a:ext>
            </a:extLst>
          </p:cNvPr>
          <p:cNvSpPr>
            <a:spLocks noGrp="1"/>
          </p:cNvSpPr>
          <p:nvPr>
            <p:ph idx="1"/>
          </p:nvPr>
        </p:nvSpPr>
        <p:spPr/>
        <p:txBody>
          <a:bodyPr/>
          <a:lstStyle/>
          <a:p>
            <a:r>
              <a:rPr lang="en-US" dirty="0"/>
              <a:t>Use the same form for core and associated faculty.</a:t>
            </a:r>
          </a:p>
          <a:p>
            <a:r>
              <a:rPr lang="en-US" dirty="0"/>
              <a:t>Delete names of faculty no longer employed in your program.</a:t>
            </a:r>
          </a:p>
          <a:p>
            <a:r>
              <a:rPr lang="en-US" dirty="0"/>
              <a:t>Add names of faculty who are new to the program since 2024.</a:t>
            </a:r>
          </a:p>
          <a:p>
            <a:r>
              <a:rPr lang="en-US" dirty="0"/>
              <a:t>Encourage faculty to complete salary data. </a:t>
            </a:r>
          </a:p>
          <a:p>
            <a:pPr lvl="1"/>
            <a:r>
              <a:rPr lang="en-US" dirty="0"/>
              <a:t>CAPTE will only publish salary data that contains at least 10 entries per category. </a:t>
            </a:r>
          </a:p>
          <a:p>
            <a:pPr lvl="1"/>
            <a:r>
              <a:rPr lang="en-US" dirty="0"/>
              <a:t>All salary data is encrypted once entered. Only accreditation staff can access this raw data. </a:t>
            </a:r>
          </a:p>
        </p:txBody>
      </p:sp>
      <p:pic>
        <p:nvPicPr>
          <p:cNvPr id="5" name="Audio 4">
            <a:hlinkClick r:id="" action="ppaction://media"/>
            <a:extLst>
              <a:ext uri="{FF2B5EF4-FFF2-40B4-BE49-F238E27FC236}">
                <a16:creationId xmlns:a16="http://schemas.microsoft.com/office/drawing/2014/main" id="{F0ED6A89-08A7-B7AE-A07A-8A737BA640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0337166"/>
      </p:ext>
    </p:extLst>
  </p:cSld>
  <p:clrMapOvr>
    <a:masterClrMapping/>
  </p:clrMapOvr>
  <mc:AlternateContent xmlns:mc="http://schemas.openxmlformats.org/markup-compatibility/2006" xmlns:p14="http://schemas.microsoft.com/office/powerpoint/2010/main">
    <mc:Choice Requires="p14">
      <p:transition spd="slow" p14:dur="2000" advTm="38040"/>
    </mc:Choice>
    <mc:Fallback xmlns="">
      <p:transition spd="slow" advTm="3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085A3-E5EA-C718-AA04-15F69D341383}"/>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55CA7AFC-EB75-E5C7-921B-D7C8CBBC8A00}"/>
              </a:ext>
            </a:extLst>
          </p:cNvPr>
          <p:cNvSpPr>
            <a:spLocks noGrp="1"/>
          </p:cNvSpPr>
          <p:nvPr>
            <p:ph idx="1"/>
          </p:nvPr>
        </p:nvSpPr>
        <p:spPr/>
        <p:txBody>
          <a:bodyPr/>
          <a:lstStyle/>
          <a:p>
            <a:r>
              <a:rPr lang="en-US" dirty="0"/>
              <a:t>Programs should contact </a:t>
            </a:r>
            <a:r>
              <a:rPr lang="en-US" dirty="0">
                <a:hlinkClick r:id="rId4"/>
              </a:rPr>
              <a:t>maryromanello@apta.org</a:t>
            </a:r>
            <a:r>
              <a:rPr lang="en-US" dirty="0"/>
              <a:t>, the PT team of </a:t>
            </a:r>
            <a:r>
              <a:rPr lang="en-US" dirty="0">
                <a:hlinkClick r:id="rId5"/>
              </a:rPr>
              <a:t>doreenstiskal@apta.org</a:t>
            </a:r>
            <a:r>
              <a:rPr lang="en-US" dirty="0"/>
              <a:t> or </a:t>
            </a:r>
            <a:r>
              <a:rPr lang="en-US" dirty="0">
                <a:hlinkClick r:id="rId6"/>
              </a:rPr>
              <a:t>michaelchevalier@apta.org</a:t>
            </a:r>
            <a:r>
              <a:rPr lang="en-US" dirty="0"/>
              <a:t> if you have </a:t>
            </a:r>
            <a:r>
              <a:rPr lang="en-US" dirty="0" err="1"/>
              <a:t>have</a:t>
            </a:r>
            <a:r>
              <a:rPr lang="en-US" dirty="0"/>
              <a:t> any questions. Contact </a:t>
            </a:r>
            <a:r>
              <a:rPr lang="en-US" dirty="0">
                <a:hlinkClick r:id="rId7"/>
              </a:rPr>
              <a:t>accreditation@apta.org</a:t>
            </a:r>
            <a:r>
              <a:rPr lang="en-US" dirty="0"/>
              <a:t> if you need assistance with the portal.</a:t>
            </a:r>
          </a:p>
          <a:p>
            <a:endParaRPr lang="en-US" dirty="0"/>
          </a:p>
          <a:p>
            <a:r>
              <a:rPr lang="en-US" dirty="0"/>
              <a:t>The 2025 AAR is due by 11:59pm Eastern Time on Dec. 1, 2025.</a:t>
            </a:r>
          </a:p>
        </p:txBody>
      </p:sp>
      <p:pic>
        <p:nvPicPr>
          <p:cNvPr id="14" name="Audio 13">
            <a:hlinkClick r:id="" action="ppaction://media"/>
            <a:extLst>
              <a:ext uri="{FF2B5EF4-FFF2-40B4-BE49-F238E27FC236}">
                <a16:creationId xmlns:a16="http://schemas.microsoft.com/office/drawing/2014/main" id="{A62857FD-4CBB-64E0-3BDA-A46C0F576D0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7117703"/>
      </p:ext>
    </p:extLst>
  </p:cSld>
  <p:clrMapOvr>
    <a:masterClrMapping/>
  </p:clrMapOvr>
  <mc:AlternateContent xmlns:mc="http://schemas.openxmlformats.org/markup-compatibility/2006" xmlns:p14="http://schemas.microsoft.com/office/powerpoint/2010/main">
    <mc:Choice Requires="p14">
      <p:transition spd="slow" p14:dur="2000" advTm="36879"/>
    </mc:Choice>
    <mc:Fallback xmlns="">
      <p:transition spd="slow" advTm="36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669D-038C-4DDD-9C8D-EADEB039922A}"/>
              </a:ext>
            </a:extLst>
          </p:cNvPr>
          <p:cNvSpPr>
            <a:spLocks noGrp="1"/>
          </p:cNvSpPr>
          <p:nvPr>
            <p:ph type="title"/>
          </p:nvPr>
        </p:nvSpPr>
        <p:spPr>
          <a:xfrm>
            <a:off x="640080" y="1005838"/>
            <a:ext cx="10119778" cy="4518139"/>
          </a:xfrm>
        </p:spPr>
        <p:txBody>
          <a:bodyPr/>
          <a:lstStyle/>
          <a:p>
            <a:r>
              <a:rPr lang="en-US" sz="4400" dirty="0"/>
              <a:t>Thank You </a:t>
            </a:r>
            <a:br>
              <a:rPr lang="en-US" sz="4400" dirty="0"/>
            </a:br>
            <a:br>
              <a:rPr lang="en-US" sz="4400" dirty="0"/>
            </a:br>
            <a:r>
              <a:rPr lang="en-US" sz="4400" dirty="0"/>
              <a:t>Your on time submission of your annual accreditation report allows staff to begin data analysis for the producing the annual PT program Fact Sheet. </a:t>
            </a:r>
            <a:br>
              <a:rPr lang="en-US" sz="4400" dirty="0"/>
            </a:br>
            <a:br>
              <a:rPr lang="en-US" dirty="0"/>
            </a:br>
            <a:br>
              <a:rPr lang="en-US" dirty="0"/>
            </a:br>
            <a:endParaRPr lang="en-US" dirty="0"/>
          </a:p>
        </p:txBody>
      </p:sp>
      <p:pic>
        <p:nvPicPr>
          <p:cNvPr id="15" name="Audio 14">
            <a:hlinkClick r:id="" action="ppaction://media"/>
            <a:extLst>
              <a:ext uri="{FF2B5EF4-FFF2-40B4-BE49-F238E27FC236}">
                <a16:creationId xmlns:a16="http://schemas.microsoft.com/office/drawing/2014/main" id="{B274C619-90AD-6232-D5AF-578967D68E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4810179"/>
      </p:ext>
    </p:extLst>
  </p:cSld>
  <p:clrMapOvr>
    <a:masterClrMapping/>
  </p:clrMapOvr>
  <mc:AlternateContent xmlns:mc="http://schemas.openxmlformats.org/markup-compatibility/2006" xmlns:p14="http://schemas.microsoft.com/office/powerpoint/2010/main">
    <mc:Choice Requires="p14">
      <p:transition spd="slow" p14:dur="2000" advTm="14136"/>
    </mc:Choice>
    <mc:Fallback xmlns="">
      <p:transition spd="slow" advTm="14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p:txBody>
          <a:bodyPr/>
          <a:lstStyle/>
          <a:p>
            <a:r>
              <a:rPr lang="en-US" dirty="0"/>
              <a:t>Degree to be Awarded, Program Length, and the Curriculum</a:t>
            </a:r>
          </a:p>
        </p:txBody>
      </p:sp>
      <p:sp>
        <p:nvSpPr>
          <p:cNvPr id="3" name="Content Placeholder 2">
            <a:extLst>
              <a:ext uri="{FF2B5EF4-FFF2-40B4-BE49-F238E27FC236}">
                <a16:creationId xmlns:a16="http://schemas.microsoft.com/office/drawing/2014/main" id="{4483F87B-458F-4168-BB3A-24D81A20EA23}"/>
              </a:ext>
            </a:extLst>
          </p:cNvPr>
          <p:cNvSpPr>
            <a:spLocks noGrp="1"/>
          </p:cNvSpPr>
          <p:nvPr>
            <p:ph idx="1"/>
          </p:nvPr>
        </p:nvSpPr>
        <p:spPr>
          <a:xfrm>
            <a:off x="719102" y="1706880"/>
            <a:ext cx="10058400" cy="4231076"/>
          </a:xfrm>
        </p:spPr>
        <p:txBody>
          <a:bodyPr>
            <a:normAutofit/>
          </a:bodyPr>
          <a:lstStyle/>
          <a:p>
            <a:r>
              <a:rPr lang="en-US" dirty="0"/>
              <a:t>1.3: indicate if a cohort of students graduated in 2025.</a:t>
            </a:r>
          </a:p>
          <a:p>
            <a:r>
              <a:rPr lang="en-US" dirty="0"/>
              <a:t>1.4: respond with the graduation date of the graduating class of 2025.</a:t>
            </a:r>
          </a:p>
          <a:p>
            <a:r>
              <a:rPr lang="en-US" dirty="0"/>
              <a:t>1.4a: Candidacy programs are to indicate if their first class graduation date has changed since submission of the application for candidacy.</a:t>
            </a:r>
          </a:p>
          <a:p>
            <a:r>
              <a:rPr lang="en-US" dirty="0"/>
              <a:t>1.5: Candidacy programs confirm the start and end of their penultimate semester. </a:t>
            </a:r>
            <a:br>
              <a:rPr lang="en-US" dirty="0"/>
            </a:br>
            <a:endParaRPr lang="en-US" dirty="0"/>
          </a:p>
        </p:txBody>
      </p:sp>
      <p:pic>
        <p:nvPicPr>
          <p:cNvPr id="4" name="Audio 3">
            <a:hlinkClick r:id="" action="ppaction://media"/>
            <a:extLst>
              <a:ext uri="{FF2B5EF4-FFF2-40B4-BE49-F238E27FC236}">
                <a16:creationId xmlns:a16="http://schemas.microsoft.com/office/drawing/2014/main" id="{F4779E04-3AA5-0592-FB75-659D9FFF76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4354508"/>
      </p:ext>
    </p:extLst>
  </p:cSld>
  <p:clrMapOvr>
    <a:masterClrMapping/>
  </p:clrMapOvr>
  <mc:AlternateContent xmlns:mc="http://schemas.openxmlformats.org/markup-compatibility/2006">
    <mc:Choice xmlns:p14="http://schemas.microsoft.com/office/powerpoint/2010/main" Requires="p14">
      <p:transition spd="slow" p14:dur="2000" advTm="36489"/>
    </mc:Choice>
    <mc:Fallback>
      <p:transition spd="slow" advTm="36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p:txBody>
          <a:bodyPr/>
          <a:lstStyle/>
          <a:p>
            <a:r>
              <a:rPr lang="en-US" dirty="0"/>
              <a:t>Information about Program Length</a:t>
            </a:r>
          </a:p>
        </p:txBody>
      </p:sp>
      <p:sp>
        <p:nvSpPr>
          <p:cNvPr id="3" name="Content Placeholder 2">
            <a:extLst>
              <a:ext uri="{FF2B5EF4-FFF2-40B4-BE49-F238E27FC236}">
                <a16:creationId xmlns:a16="http://schemas.microsoft.com/office/drawing/2014/main" id="{4483F87B-458F-4168-BB3A-24D81A20EA23}"/>
              </a:ext>
            </a:extLst>
          </p:cNvPr>
          <p:cNvSpPr>
            <a:spLocks noGrp="1"/>
          </p:cNvSpPr>
          <p:nvPr>
            <p:ph idx="1"/>
          </p:nvPr>
        </p:nvSpPr>
        <p:spPr>
          <a:xfrm>
            <a:off x="640080" y="2686756"/>
            <a:ext cx="10058400" cy="3220079"/>
          </a:xfrm>
        </p:spPr>
        <p:txBody>
          <a:bodyPr/>
          <a:lstStyle/>
          <a:p>
            <a:r>
              <a:rPr lang="en-US" dirty="0"/>
              <a:t>2.1a. Select the year format that best reflects the length of the DPT program.</a:t>
            </a:r>
          </a:p>
          <a:p>
            <a:r>
              <a:rPr lang="en-US" dirty="0"/>
              <a:t>2.1b. Indicate whether the program has an alternate format than the one selected in 2.1a.</a:t>
            </a:r>
          </a:p>
          <a:p>
            <a:r>
              <a:rPr lang="en-US" dirty="0"/>
              <a:t>2.1c. If the program responded Yes to question 2.1b, select the program length that best reflects the alternate format. </a:t>
            </a:r>
          </a:p>
          <a:p>
            <a:r>
              <a:rPr lang="en-US" dirty="0"/>
              <a:t>2.1d. Identify the percent of students who graduated in 2025 and completed the alternate format curriculum.</a:t>
            </a:r>
          </a:p>
        </p:txBody>
      </p:sp>
      <p:sp>
        <p:nvSpPr>
          <p:cNvPr id="4" name="Text Placeholder 3">
            <a:extLst>
              <a:ext uri="{FF2B5EF4-FFF2-40B4-BE49-F238E27FC236}">
                <a16:creationId xmlns:a16="http://schemas.microsoft.com/office/drawing/2014/main" id="{2BAE6879-8B65-404F-827B-1ECCC02D63D6}"/>
              </a:ext>
            </a:extLst>
          </p:cNvPr>
          <p:cNvSpPr>
            <a:spLocks noGrp="1"/>
          </p:cNvSpPr>
          <p:nvPr>
            <p:ph type="body" sz="quarter" idx="10"/>
          </p:nvPr>
        </p:nvSpPr>
        <p:spPr/>
        <p:txBody>
          <a:bodyPr>
            <a:normAutofit/>
          </a:bodyPr>
          <a:lstStyle/>
          <a:p>
            <a:r>
              <a:rPr lang="en-US" dirty="0"/>
              <a:t>Programs should reflect the curriculum experienced by students graduating in 2025 when programs answer these questions.</a:t>
            </a:r>
          </a:p>
        </p:txBody>
      </p:sp>
      <p:pic>
        <p:nvPicPr>
          <p:cNvPr id="5" name="Audio 4">
            <a:hlinkClick r:id="" action="ppaction://media"/>
            <a:extLst>
              <a:ext uri="{FF2B5EF4-FFF2-40B4-BE49-F238E27FC236}">
                <a16:creationId xmlns:a16="http://schemas.microsoft.com/office/drawing/2014/main" id="{F12FF53A-F79C-32D0-1B49-12BAA21CC18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742968"/>
      </p:ext>
    </p:extLst>
  </p:cSld>
  <p:clrMapOvr>
    <a:masterClrMapping/>
  </p:clrMapOvr>
  <mc:AlternateContent xmlns:mc="http://schemas.openxmlformats.org/markup-compatibility/2006">
    <mc:Choice xmlns:p14="http://schemas.microsoft.com/office/powerpoint/2010/main" Requires="p14">
      <p:transition spd="slow" p14:dur="2000" advTm="48058"/>
    </mc:Choice>
    <mc:Fallback>
      <p:transition spd="slow" advTm="4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242E1-95EE-5395-B54C-B6D8F62C77F4}"/>
              </a:ext>
            </a:extLst>
          </p:cNvPr>
          <p:cNvSpPr>
            <a:spLocks noGrp="1"/>
          </p:cNvSpPr>
          <p:nvPr>
            <p:ph type="title"/>
          </p:nvPr>
        </p:nvSpPr>
        <p:spPr/>
        <p:txBody>
          <a:bodyPr/>
          <a:lstStyle/>
          <a:p>
            <a:r>
              <a:rPr lang="en-US" dirty="0"/>
              <a:t>Program Length</a:t>
            </a:r>
          </a:p>
        </p:txBody>
      </p:sp>
      <p:sp>
        <p:nvSpPr>
          <p:cNvPr id="3" name="Content Placeholder 2">
            <a:extLst>
              <a:ext uri="{FF2B5EF4-FFF2-40B4-BE49-F238E27FC236}">
                <a16:creationId xmlns:a16="http://schemas.microsoft.com/office/drawing/2014/main" id="{5C50B3CE-11E5-8C43-E618-6CDC610F4C2C}"/>
              </a:ext>
            </a:extLst>
          </p:cNvPr>
          <p:cNvSpPr>
            <a:spLocks noGrp="1"/>
          </p:cNvSpPr>
          <p:nvPr>
            <p:ph idx="1"/>
          </p:nvPr>
        </p:nvSpPr>
        <p:spPr/>
        <p:txBody>
          <a:bodyPr/>
          <a:lstStyle/>
          <a:p>
            <a:r>
              <a:rPr lang="en-US" dirty="0"/>
              <a:t>2.2. Identify whether the program is delivered in semesters, quarters, trimesters, or another format.</a:t>
            </a:r>
          </a:p>
          <a:p>
            <a:r>
              <a:rPr lang="en-US" dirty="0"/>
              <a:t>2.3. Insert the number of terms required to complete the program. </a:t>
            </a:r>
          </a:p>
          <a:p>
            <a:r>
              <a:rPr lang="en-US" dirty="0"/>
              <a:t>2.4. Insert the total number of weeks required to complete the program.</a:t>
            </a:r>
          </a:p>
        </p:txBody>
      </p:sp>
      <p:pic>
        <p:nvPicPr>
          <p:cNvPr id="4" name="Audio 3">
            <a:hlinkClick r:id="" action="ppaction://media"/>
            <a:extLst>
              <a:ext uri="{FF2B5EF4-FFF2-40B4-BE49-F238E27FC236}">
                <a16:creationId xmlns:a16="http://schemas.microsoft.com/office/drawing/2014/main" id="{2680D3EE-0371-6179-BE67-FF34C11035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1632341"/>
      </p:ext>
    </p:extLst>
  </p:cSld>
  <p:clrMapOvr>
    <a:masterClrMapping/>
  </p:clrMapOvr>
  <mc:AlternateContent xmlns:mc="http://schemas.openxmlformats.org/markup-compatibility/2006">
    <mc:Choice xmlns:p14="http://schemas.microsoft.com/office/powerpoint/2010/main" Requires="p14">
      <p:transition spd="slow" p14:dur="2000" advTm="32097"/>
    </mc:Choice>
    <mc:Fallback>
      <p:transition spd="slow" advTm="3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94778-CEA2-B92C-2E53-C0D7C58D5EFD}"/>
              </a:ext>
            </a:extLst>
          </p:cNvPr>
          <p:cNvSpPr>
            <a:spLocks noGrp="1"/>
          </p:cNvSpPr>
          <p:nvPr>
            <p:ph type="title"/>
          </p:nvPr>
        </p:nvSpPr>
        <p:spPr/>
        <p:txBody>
          <a:bodyPr/>
          <a:lstStyle/>
          <a:p>
            <a:r>
              <a:rPr lang="en-US" dirty="0"/>
              <a:t>Program Credits</a:t>
            </a:r>
          </a:p>
        </p:txBody>
      </p:sp>
      <p:sp>
        <p:nvSpPr>
          <p:cNvPr id="3" name="Content Placeholder 2">
            <a:extLst>
              <a:ext uri="{FF2B5EF4-FFF2-40B4-BE49-F238E27FC236}">
                <a16:creationId xmlns:a16="http://schemas.microsoft.com/office/drawing/2014/main" id="{DAAB8382-31FD-C75F-2845-7514A420D577}"/>
              </a:ext>
            </a:extLst>
          </p:cNvPr>
          <p:cNvSpPr>
            <a:spLocks noGrp="1"/>
          </p:cNvSpPr>
          <p:nvPr>
            <p:ph idx="1"/>
          </p:nvPr>
        </p:nvSpPr>
        <p:spPr/>
        <p:txBody>
          <a:bodyPr/>
          <a:lstStyle/>
          <a:p>
            <a:r>
              <a:rPr lang="en-US" dirty="0"/>
              <a:t>2.5. Enter the number of credits to complete the program. </a:t>
            </a:r>
          </a:p>
          <a:p>
            <a:r>
              <a:rPr lang="en-US" dirty="0"/>
              <a:t>2.5a. Enter pre-professional credits. </a:t>
            </a:r>
          </a:p>
          <a:p>
            <a:r>
              <a:rPr lang="en-US" dirty="0"/>
              <a:t>2.5b. Enter the number of credits required for the professional phase of the curriculum.</a:t>
            </a:r>
          </a:p>
          <a:p>
            <a:r>
              <a:rPr lang="en-US" dirty="0"/>
              <a:t>2.6a. Indicate the number of weeks students spend in full-time clinical education.</a:t>
            </a:r>
          </a:p>
          <a:p>
            <a:r>
              <a:rPr lang="en-US" dirty="0"/>
              <a:t>2.6b. Indicate the length of the terminal clinical education experiences.</a:t>
            </a:r>
          </a:p>
          <a:p>
            <a:r>
              <a:rPr lang="en-US" dirty="0"/>
              <a:t>2.6c. Is alternative housing required?</a:t>
            </a:r>
          </a:p>
        </p:txBody>
      </p:sp>
      <p:pic>
        <p:nvPicPr>
          <p:cNvPr id="4" name="Audio 3">
            <a:hlinkClick r:id="" action="ppaction://media"/>
            <a:extLst>
              <a:ext uri="{FF2B5EF4-FFF2-40B4-BE49-F238E27FC236}">
                <a16:creationId xmlns:a16="http://schemas.microsoft.com/office/drawing/2014/main" id="{8955F7F4-BD41-433F-6F71-328F83EFAC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98146555"/>
      </p:ext>
    </p:extLst>
  </p:cSld>
  <p:clrMapOvr>
    <a:masterClrMapping/>
  </p:clrMapOvr>
  <mc:AlternateContent xmlns:mc="http://schemas.openxmlformats.org/markup-compatibility/2006">
    <mc:Choice xmlns:p14="http://schemas.microsoft.com/office/powerpoint/2010/main" Requires="p14">
      <p:transition spd="slow" p14:dur="2000" advTm="61704"/>
    </mc:Choice>
    <mc:Fallback>
      <p:transition spd="slow" advTm="6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p:txBody>
          <a:bodyPr/>
          <a:lstStyle/>
          <a:p>
            <a:r>
              <a:rPr lang="en-US" dirty="0"/>
              <a:t>Program Scheduling and Curriculum Format</a:t>
            </a:r>
          </a:p>
        </p:txBody>
      </p:sp>
      <p:sp>
        <p:nvSpPr>
          <p:cNvPr id="3" name="Content Placeholder 2">
            <a:extLst>
              <a:ext uri="{FF2B5EF4-FFF2-40B4-BE49-F238E27FC236}">
                <a16:creationId xmlns:a16="http://schemas.microsoft.com/office/drawing/2014/main" id="{4483F87B-458F-4168-BB3A-24D81A20EA23}"/>
              </a:ext>
            </a:extLst>
          </p:cNvPr>
          <p:cNvSpPr>
            <a:spLocks noGrp="1"/>
          </p:cNvSpPr>
          <p:nvPr>
            <p:ph idx="1"/>
          </p:nvPr>
        </p:nvSpPr>
        <p:spPr>
          <a:xfrm>
            <a:off x="640080" y="2415822"/>
            <a:ext cx="10058400" cy="3491013"/>
          </a:xfrm>
        </p:spPr>
        <p:txBody>
          <a:bodyPr/>
          <a:lstStyle/>
          <a:p>
            <a:r>
              <a:rPr lang="en-US" dirty="0"/>
              <a:t>3.1. Select the curriculum model that most closely reflects the curriculum model primarily used by the program.</a:t>
            </a:r>
          </a:p>
          <a:p>
            <a:r>
              <a:rPr lang="en-US" dirty="0"/>
              <a:t>3.1a. Indicate whether the program uses two or more curriculum models.</a:t>
            </a:r>
          </a:p>
          <a:p>
            <a:r>
              <a:rPr lang="en-US" dirty="0"/>
              <a:t>3.1b. If the program answered yes to 3.1a, the program should select the secondary curriculum model used most frequently.</a:t>
            </a:r>
          </a:p>
        </p:txBody>
      </p:sp>
      <p:pic>
        <p:nvPicPr>
          <p:cNvPr id="4" name="Audio 3">
            <a:hlinkClick r:id="" action="ppaction://media"/>
            <a:extLst>
              <a:ext uri="{FF2B5EF4-FFF2-40B4-BE49-F238E27FC236}">
                <a16:creationId xmlns:a16="http://schemas.microsoft.com/office/drawing/2014/main" id="{EF61DCC7-0E1E-0F58-1E02-5491D06D49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63597861"/>
      </p:ext>
    </p:extLst>
  </p:cSld>
  <p:clrMapOvr>
    <a:masterClrMapping/>
  </p:clrMapOvr>
  <mc:AlternateContent xmlns:mc="http://schemas.openxmlformats.org/markup-compatibility/2006">
    <mc:Choice xmlns:p14="http://schemas.microsoft.com/office/powerpoint/2010/main" Requires="p14">
      <p:transition spd="slow" p14:dur="2000" advTm="34439"/>
    </mc:Choice>
    <mc:Fallback>
      <p:transition spd="slow" advTm="34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p:txBody>
          <a:bodyPr/>
          <a:lstStyle/>
          <a:p>
            <a:r>
              <a:rPr lang="en-US" dirty="0"/>
              <a:t>Mode of Delivery</a:t>
            </a:r>
          </a:p>
        </p:txBody>
      </p:sp>
      <p:sp>
        <p:nvSpPr>
          <p:cNvPr id="3" name="Content Placeholder 2">
            <a:extLst>
              <a:ext uri="{FF2B5EF4-FFF2-40B4-BE49-F238E27FC236}">
                <a16:creationId xmlns:a16="http://schemas.microsoft.com/office/drawing/2014/main" id="{4483F87B-458F-4168-BB3A-24D81A20EA23}"/>
              </a:ext>
            </a:extLst>
          </p:cNvPr>
          <p:cNvSpPr>
            <a:spLocks noGrp="1"/>
          </p:cNvSpPr>
          <p:nvPr>
            <p:ph idx="1"/>
          </p:nvPr>
        </p:nvSpPr>
        <p:spPr/>
        <p:txBody>
          <a:bodyPr/>
          <a:lstStyle/>
          <a:p>
            <a:r>
              <a:rPr lang="en-US" dirty="0"/>
              <a:t>Face-to-face with or without technology support such as use of a learning management system. </a:t>
            </a:r>
          </a:p>
          <a:p>
            <a:r>
              <a:rPr lang="en-US" dirty="0"/>
              <a:t>Distance Education</a:t>
            </a:r>
          </a:p>
          <a:p>
            <a:r>
              <a:rPr lang="en-US" dirty="0"/>
              <a:t>Online with limited in-person instruction</a:t>
            </a:r>
          </a:p>
          <a:p>
            <a:endParaRPr lang="en-US" dirty="0"/>
          </a:p>
        </p:txBody>
      </p:sp>
      <p:sp>
        <p:nvSpPr>
          <p:cNvPr id="4" name="Text Placeholder 3">
            <a:extLst>
              <a:ext uri="{FF2B5EF4-FFF2-40B4-BE49-F238E27FC236}">
                <a16:creationId xmlns:a16="http://schemas.microsoft.com/office/drawing/2014/main" id="{2BAE6879-8B65-404F-827B-1ECCC02D63D6}"/>
              </a:ext>
            </a:extLst>
          </p:cNvPr>
          <p:cNvSpPr>
            <a:spLocks noGrp="1"/>
          </p:cNvSpPr>
          <p:nvPr>
            <p:ph type="body" sz="quarter" idx="10"/>
          </p:nvPr>
        </p:nvSpPr>
        <p:spPr/>
        <p:txBody>
          <a:bodyPr>
            <a:normAutofit/>
          </a:bodyPr>
          <a:lstStyle/>
          <a:p>
            <a:r>
              <a:rPr lang="en-US" dirty="0"/>
              <a:t>Review the PT AAR instructions in the Word document for the following types of program delivery. Options include:</a:t>
            </a:r>
          </a:p>
        </p:txBody>
      </p:sp>
      <p:pic>
        <p:nvPicPr>
          <p:cNvPr id="5" name="Audio 4">
            <a:hlinkClick r:id="" action="ppaction://media"/>
            <a:extLst>
              <a:ext uri="{FF2B5EF4-FFF2-40B4-BE49-F238E27FC236}">
                <a16:creationId xmlns:a16="http://schemas.microsoft.com/office/drawing/2014/main" id="{2ACCBB7D-3C8E-E824-F5E1-9A0C8AC69D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2350007"/>
      </p:ext>
    </p:extLst>
  </p:cSld>
  <p:clrMapOvr>
    <a:masterClrMapping/>
  </p:clrMapOvr>
  <mc:AlternateContent xmlns:mc="http://schemas.openxmlformats.org/markup-compatibility/2006">
    <mc:Choice xmlns:p14="http://schemas.microsoft.com/office/powerpoint/2010/main" Requires="p14">
      <p:transition spd="slow" p14:dur="2000" advTm="25602"/>
    </mc:Choice>
    <mc:Fallback>
      <p:transition spd="slow" advTm="2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APTA Template">
  <a:themeElements>
    <a:clrScheme name="APTA-042720">
      <a:dk1>
        <a:srgbClr val="3F4444"/>
      </a:dk1>
      <a:lt1>
        <a:srgbClr val="FFFFFF"/>
      </a:lt1>
      <a:dk2>
        <a:srgbClr val="3F4444"/>
      </a:dk2>
      <a:lt2>
        <a:srgbClr val="009CB6"/>
      </a:lt2>
      <a:accent1>
        <a:srgbClr val="009CB6"/>
      </a:accent1>
      <a:accent2>
        <a:srgbClr val="A5A5A5"/>
      </a:accent2>
      <a:accent3>
        <a:srgbClr val="0076CE"/>
      </a:accent3>
      <a:accent4>
        <a:srgbClr val="E4B9FC"/>
      </a:accent4>
      <a:accent5>
        <a:srgbClr val="005587"/>
      </a:accent5>
      <a:accent6>
        <a:srgbClr val="64A70B"/>
      </a:accent6>
      <a:hlink>
        <a:srgbClr val="005587"/>
      </a:hlink>
      <a:folHlink>
        <a:srgbClr val="3F4444"/>
      </a:folHlink>
    </a:clrScheme>
    <a:fontScheme name="Segoe UI">
      <a:majorFont>
        <a:latin typeface="Aria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PTE Widescreen Template_2025.potx" id="{104F60B0-3E6A-2446-8ADB-C363C8E03240}" vid="{F09B402C-C632-904C-837B-02FB717B0C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CAPTE Widescreen Template_2025</Template>
  <TotalTime>134</TotalTime>
  <Words>4191</Words>
  <Application>Microsoft Office PowerPoint</Application>
  <PresentationFormat>Widescreen</PresentationFormat>
  <Paragraphs>287</Paragraphs>
  <Slides>34</Slides>
  <Notes>22</Notes>
  <HiddenSlides>0</HiddenSlides>
  <MMClips>33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Segoe UI</vt:lpstr>
      <vt:lpstr>APTA Template</vt:lpstr>
      <vt:lpstr>2025 CAPTE Annual Accreditation Report: Instructions for PT Programs</vt:lpstr>
      <vt:lpstr>Programs submit their Annual Accreditation Report in the CAPTE portal.</vt:lpstr>
      <vt:lpstr>Vital Statistics and General Information</vt:lpstr>
      <vt:lpstr>Degree to be Awarded, Program Length, and the Curriculum</vt:lpstr>
      <vt:lpstr>Information about Program Length</vt:lpstr>
      <vt:lpstr>Program Length</vt:lpstr>
      <vt:lpstr>Program Credits</vt:lpstr>
      <vt:lpstr>Program Scheduling and Curriculum Format</vt:lpstr>
      <vt:lpstr>Mode of Delivery</vt:lpstr>
      <vt:lpstr>Shifting to Costs to Students</vt:lpstr>
      <vt:lpstr>Annual Tuition and Fees</vt:lpstr>
      <vt:lpstr>Financial Assistance and Student Debt</vt:lpstr>
      <vt:lpstr>Shifting to Program Budgets</vt:lpstr>
      <vt:lpstr>Program Budget </vt:lpstr>
      <vt:lpstr>Faculty 50% Rule </vt:lpstr>
      <vt:lpstr>Space Allocations</vt:lpstr>
      <vt:lpstr>Clinical Education</vt:lpstr>
      <vt:lpstr>Admission Information</vt:lpstr>
      <vt:lpstr>Admission Information</vt:lpstr>
      <vt:lpstr>Information about Matriculating Students in 2025</vt:lpstr>
      <vt:lpstr>Information on New Students</vt:lpstr>
      <vt:lpstr>More Enrollment Characteristics</vt:lpstr>
      <vt:lpstr>Graduation Statistics</vt:lpstr>
      <vt:lpstr>Employment Data</vt:lpstr>
      <vt:lpstr>Faculty Data</vt:lpstr>
      <vt:lpstr>Faculty Vacancies</vt:lpstr>
      <vt:lpstr>Faculty Turnover</vt:lpstr>
      <vt:lpstr>More about Faculty</vt:lpstr>
      <vt:lpstr>Faculty Scholarly Productivity</vt:lpstr>
      <vt:lpstr>Grants and Federal Programs in 2025</vt:lpstr>
      <vt:lpstr>Participation in Federal Programs</vt:lpstr>
      <vt:lpstr>Individual Faculty Information Forms</vt:lpstr>
      <vt:lpstr>Questions </vt:lpstr>
      <vt:lpstr>Thank You   Your on time submission of your annual accreditation report allows staff to begin data analysis for the producing the annual PT program Fact Sheet.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Romanello, Mary</dc:creator>
  <cp:lastModifiedBy>Romanello, Mary</cp:lastModifiedBy>
  <cp:revision>5</cp:revision>
  <dcterms:created xsi:type="dcterms:W3CDTF">2025-08-04T17:11:43Z</dcterms:created>
  <dcterms:modified xsi:type="dcterms:W3CDTF">2025-08-04T19:40:22Z</dcterms:modified>
</cp:coreProperties>
</file>